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18"/>
  </p:notesMasterIdLst>
  <p:sldIdLst>
    <p:sldId id="256" r:id="rId4"/>
    <p:sldId id="354" r:id="rId5"/>
    <p:sldId id="355" r:id="rId6"/>
    <p:sldId id="264" r:id="rId7"/>
    <p:sldId id="356" r:id="rId8"/>
    <p:sldId id="357" r:id="rId9"/>
    <p:sldId id="358" r:id="rId10"/>
    <p:sldId id="360" r:id="rId11"/>
    <p:sldId id="361" r:id="rId12"/>
    <p:sldId id="362" r:id="rId13"/>
    <p:sldId id="363" r:id="rId14"/>
    <p:sldId id="364" r:id="rId15"/>
    <p:sldId id="365" r:id="rId16"/>
    <p:sldId id="366" r:id="rId17"/>
    <p:sldId id="370" r:id="rId18"/>
    <p:sldId id="372" r:id="rId19"/>
    <p:sldId id="368" r:id="rId20"/>
    <p:sldId id="373" r:id="rId21"/>
    <p:sldId id="374" r:id="rId22"/>
    <p:sldId id="375" r:id="rId23"/>
    <p:sldId id="378" r:id="rId24"/>
    <p:sldId id="377" r:id="rId25"/>
    <p:sldId id="367" r:id="rId26"/>
    <p:sldId id="369" r:id="rId27"/>
    <p:sldId id="352" r:id="rId28"/>
    <p:sldId id="257" r:id="rId29"/>
    <p:sldId id="258" r:id="rId30"/>
    <p:sldId id="259" r:id="rId31"/>
    <p:sldId id="260" r:id="rId32"/>
    <p:sldId id="261" r:id="rId33"/>
    <p:sldId id="262" r:id="rId34"/>
    <p:sldId id="263"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08" r:id="rId79"/>
    <p:sldId id="309" r:id="rId80"/>
    <p:sldId id="310" r:id="rId81"/>
    <p:sldId id="311" r:id="rId82"/>
    <p:sldId id="312" r:id="rId83"/>
    <p:sldId id="313" r:id="rId84"/>
    <p:sldId id="314" r:id="rId85"/>
    <p:sldId id="315" r:id="rId86"/>
    <p:sldId id="316" r:id="rId87"/>
    <p:sldId id="317" r:id="rId88"/>
    <p:sldId id="318" r:id="rId89"/>
    <p:sldId id="319" r:id="rId90"/>
    <p:sldId id="320" r:id="rId91"/>
    <p:sldId id="321" r:id="rId92"/>
    <p:sldId id="322" r:id="rId93"/>
    <p:sldId id="323" r:id="rId94"/>
    <p:sldId id="324" r:id="rId95"/>
    <p:sldId id="325" r:id="rId96"/>
    <p:sldId id="326" r:id="rId97"/>
    <p:sldId id="327" r:id="rId98"/>
    <p:sldId id="328" r:id="rId99"/>
    <p:sldId id="329" r:id="rId100"/>
    <p:sldId id="330" r:id="rId101"/>
    <p:sldId id="331" r:id="rId102"/>
    <p:sldId id="332" r:id="rId103"/>
    <p:sldId id="333" r:id="rId104"/>
    <p:sldId id="334" r:id="rId105"/>
    <p:sldId id="335" r:id="rId106"/>
    <p:sldId id="336" r:id="rId107"/>
    <p:sldId id="337" r:id="rId108"/>
    <p:sldId id="338" r:id="rId109"/>
    <p:sldId id="339" r:id="rId110"/>
    <p:sldId id="340" r:id="rId111"/>
    <p:sldId id="341" r:id="rId112"/>
    <p:sldId id="342" r:id="rId113"/>
    <p:sldId id="343" r:id="rId114"/>
    <p:sldId id="344" r:id="rId115"/>
    <p:sldId id="345" r:id="rId116"/>
    <p:sldId id="346" r:id="rId117"/>
  </p:sldIdLst>
  <p:sldSz cx="9144000" cy="5143500" type="screen16x9"/>
  <p:notesSz cx="6858000" cy="9144000"/>
  <p:embeddedFontLst>
    <p:embeddedFont>
      <p:font typeface="Amatic SC" pitchFamily="2" charset="-79"/>
      <p:regular r:id="rId119"/>
      <p:bold r:id="rId120"/>
    </p:embeddedFont>
    <p:embeddedFont>
      <p:font typeface="Calibri" panose="020F0502020204030204" pitchFamily="34" charset="0"/>
      <p:regular r:id="rId121"/>
      <p:bold r:id="rId122"/>
      <p:italic r:id="rId123"/>
      <p:boldItalic r:id="rId124"/>
    </p:embeddedFont>
    <p:embeddedFont>
      <p:font typeface="Crimson Text" pitchFamily="2" charset="0"/>
      <p:regular r:id="rId125"/>
      <p:bold r:id="rId126"/>
      <p:italic r:id="rId127"/>
      <p:boldItalic r:id="rId128"/>
    </p:embeddedFont>
    <p:embeddedFont>
      <p:font typeface="Josefin Sans" pitchFamily="2" charset="77"/>
      <p:regular r:id="rId129"/>
      <p:bold r:id="rId130"/>
    </p:embeddedFont>
    <p:embeddedFont>
      <p:font typeface="Lato" panose="020F0502020204030203" pitchFamily="34" charset="0"/>
      <p:regular r:id="rId131"/>
      <p:bold r:id="rId132"/>
      <p:italic r:id="rId133"/>
      <p:boldItalic r:id="rId134"/>
    </p:embeddedFont>
    <p:embeddedFont>
      <p:font typeface="Mako" panose="02000000000000000000" pitchFamily="2" charset="77"/>
      <p:regular r:id="rId135"/>
    </p:embeddedFont>
    <p:embeddedFont>
      <p:font typeface="Merriweather" pitchFamily="2" charset="77"/>
      <p:regular r:id="rId136"/>
      <p:bold r:id="rId137"/>
      <p:italic r:id="rId138"/>
      <p:boldItalic r:id="rId139"/>
    </p:embeddedFont>
    <p:embeddedFont>
      <p:font typeface="Merriweather Light" pitchFamily="2" charset="77"/>
      <p:regular r:id="rId140"/>
      <p:bold r:id="rId141"/>
      <p:italic r:id="rId142"/>
      <p:boldItalic r:id="rId143"/>
    </p:embeddedFont>
    <p:embeddedFont>
      <p:font typeface="Montserrat" pitchFamily="2" charset="77"/>
      <p:regular r:id="rId144"/>
      <p:bold r:id="rId145"/>
      <p:italic r:id="rId146"/>
      <p:boldItalic r:id="rId147"/>
    </p:embeddedFont>
    <p:embeddedFont>
      <p:font typeface="Montserrat Medium" panose="020F0502020204030204" pitchFamily="34" charset="0"/>
      <p:regular r:id="rId148"/>
      <p:italic r:id="rId149"/>
    </p:embeddedFont>
    <p:embeddedFont>
      <p:font typeface="Open Sans" panose="020B0606030504020204" pitchFamily="34" charset="0"/>
      <p:regular r:id="rId150"/>
      <p:bold r:id="rId151"/>
      <p:italic r:id="rId152"/>
      <p:boldItalic r:id="rId153"/>
    </p:embeddedFont>
    <p:embeddedFont>
      <p:font typeface="Open Sans SemiBold" panose="020F0502020204030204" pitchFamily="34" charset="0"/>
      <p:regular r:id="rId154"/>
      <p:bold r:id="rId155"/>
      <p:italic r:id="rId156"/>
      <p:boldItalic r:id="rId157"/>
    </p:embeddedFont>
    <p:embeddedFont>
      <p:font typeface="Oswald" pitchFamily="2" charset="77"/>
      <p:regular r:id="rId158"/>
      <p:bold r:id="rId159"/>
    </p:embeddedFont>
    <p:embeddedFont>
      <p:font typeface="Proxima Nova" panose="02000506030000020004" pitchFamily="2" charset="0"/>
      <p:regular r:id="rId160"/>
      <p:bold r:id="rId161"/>
      <p:italic r:id="rId162"/>
      <p:boldItalic r:id="rId163"/>
    </p:embeddedFont>
    <p:embeddedFont>
      <p:font typeface="Proxima Nova Semibold" panose="02000506030000020004" pitchFamily="2" charset="0"/>
      <p:regular r:id="rId164"/>
      <p:bold r:id="rId165"/>
      <p:italic r:id="rId166"/>
      <p:boldItalic r:id="rId167"/>
    </p:embeddedFont>
    <p:embeddedFont>
      <p:font typeface="PT Sans" panose="020B0503020203020204" pitchFamily="34" charset="77"/>
      <p:regular r:id="rId168"/>
      <p:bold r:id="rId169"/>
      <p:italic r:id="rId170"/>
      <p:boldItalic r:id="rId171"/>
    </p:embeddedFont>
    <p:embeddedFont>
      <p:font typeface="Roboto Medium" panose="020F0502020204030204" pitchFamily="34" charset="0"/>
      <p:regular r:id="rId172"/>
      <p:bold r:id="rId173"/>
      <p:italic r:id="rId174"/>
      <p:boldItalic r:id="rId175"/>
    </p:embeddedFont>
    <p:embeddedFont>
      <p:font typeface="Russo One" panose="02000503050000020004" pitchFamily="2" charset="0"/>
      <p:regular r:id="rId176"/>
    </p:embeddedFont>
    <p:embeddedFont>
      <p:font typeface="Vidaloka" panose="02000504000000020004" pitchFamily="2" charset="0"/>
      <p:regular r:id="rId1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EB9E11-F34E-4E75-B5CD-89FAD8C9EBFC}">
  <a:tblStyle styleId="{FCEB9E11-F34E-4E75-B5CD-89FAD8C9EB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56" d="100"/>
          <a:sy n="156"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20.fntdata"/><Relationship Id="rId159" Type="http://schemas.openxmlformats.org/officeDocument/2006/relationships/font" Target="fonts/font41.fntdata"/><Relationship Id="rId170" Type="http://schemas.openxmlformats.org/officeDocument/2006/relationships/font" Target="fonts/font52.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10.fntdata"/><Relationship Id="rId149" Type="http://schemas.openxmlformats.org/officeDocument/2006/relationships/font" Target="fonts/font31.fntdata"/><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42.fntdata"/><Relationship Id="rId181" Type="http://schemas.openxmlformats.org/officeDocument/2006/relationships/tableStyles" Target="tableStyle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notesMaster" Target="notesMasters/notesMaster1.xml"/><Relationship Id="rId139" Type="http://schemas.openxmlformats.org/officeDocument/2006/relationships/font" Target="fonts/font21.fntdata"/><Relationship Id="rId85" Type="http://schemas.openxmlformats.org/officeDocument/2006/relationships/slide" Target="slides/slide82.xml"/><Relationship Id="rId150" Type="http://schemas.openxmlformats.org/officeDocument/2006/relationships/font" Target="fonts/font32.fntdata"/><Relationship Id="rId171" Type="http://schemas.openxmlformats.org/officeDocument/2006/relationships/font" Target="fonts/font53.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font" Target="fonts/font11.fntdata"/><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font" Target="fonts/font22.fntdata"/><Relationship Id="rId161" Type="http://schemas.openxmlformats.org/officeDocument/2006/relationships/font" Target="fonts/font43.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font" Target="fonts/font1.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12.fntdata"/><Relationship Id="rId135" Type="http://schemas.openxmlformats.org/officeDocument/2006/relationships/font" Target="fonts/font17.fntdata"/><Relationship Id="rId151" Type="http://schemas.openxmlformats.org/officeDocument/2006/relationships/font" Target="fonts/font33.fntdata"/><Relationship Id="rId156" Type="http://schemas.openxmlformats.org/officeDocument/2006/relationships/font" Target="fonts/font38.fntdata"/><Relationship Id="rId177" Type="http://schemas.openxmlformats.org/officeDocument/2006/relationships/font" Target="fonts/font59.fntdata"/><Relationship Id="rId172" Type="http://schemas.openxmlformats.org/officeDocument/2006/relationships/font" Target="fonts/font54.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2.fntdata"/><Relationship Id="rId125" Type="http://schemas.openxmlformats.org/officeDocument/2006/relationships/font" Target="fonts/font7.fntdata"/><Relationship Id="rId141" Type="http://schemas.openxmlformats.org/officeDocument/2006/relationships/font" Target="fonts/font23.fntdata"/><Relationship Id="rId146" Type="http://schemas.openxmlformats.org/officeDocument/2006/relationships/font" Target="fonts/font28.fntdata"/><Relationship Id="rId167" Type="http://schemas.openxmlformats.org/officeDocument/2006/relationships/font" Target="fonts/font49.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4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3.fntdata"/><Relationship Id="rId136" Type="http://schemas.openxmlformats.org/officeDocument/2006/relationships/font" Target="fonts/font18.fntdata"/><Relationship Id="rId157" Type="http://schemas.openxmlformats.org/officeDocument/2006/relationships/font" Target="fonts/font39.fntdata"/><Relationship Id="rId178"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34.fntdata"/><Relationship Id="rId173" Type="http://schemas.openxmlformats.org/officeDocument/2006/relationships/font" Target="fonts/font55.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8.fntdata"/><Relationship Id="rId147" Type="http://schemas.openxmlformats.org/officeDocument/2006/relationships/font" Target="fonts/font29.fntdata"/><Relationship Id="rId168" Type="http://schemas.openxmlformats.org/officeDocument/2006/relationships/font" Target="fonts/font5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3.fntdata"/><Relationship Id="rId142" Type="http://schemas.openxmlformats.org/officeDocument/2006/relationships/font" Target="fonts/font24.fntdata"/><Relationship Id="rId163" Type="http://schemas.openxmlformats.org/officeDocument/2006/relationships/font" Target="fonts/font4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9.fntdata"/><Relationship Id="rId158" Type="http://schemas.openxmlformats.org/officeDocument/2006/relationships/font" Target="fonts/font4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4.fntdata"/><Relationship Id="rId153" Type="http://schemas.openxmlformats.org/officeDocument/2006/relationships/font" Target="fonts/font35.fntdata"/><Relationship Id="rId174" Type="http://schemas.openxmlformats.org/officeDocument/2006/relationships/font" Target="fonts/font56.fntdata"/><Relationship Id="rId179"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9.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4.fntdata"/><Relationship Id="rId143" Type="http://schemas.openxmlformats.org/officeDocument/2006/relationships/font" Target="fonts/font25.fntdata"/><Relationship Id="rId148" Type="http://schemas.openxmlformats.org/officeDocument/2006/relationships/font" Target="fonts/font30.fntdata"/><Relationship Id="rId164" Type="http://schemas.openxmlformats.org/officeDocument/2006/relationships/font" Target="fonts/font46.fntdata"/><Relationship Id="rId169" Type="http://schemas.openxmlformats.org/officeDocument/2006/relationships/font" Target="fonts/font51.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theme" Target="theme/theme1.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5.fntdata"/><Relationship Id="rId154" Type="http://schemas.openxmlformats.org/officeDocument/2006/relationships/font" Target="fonts/font36.fntdata"/><Relationship Id="rId175" Type="http://schemas.openxmlformats.org/officeDocument/2006/relationships/font" Target="fonts/font57.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5.fntdata"/><Relationship Id="rId144" Type="http://schemas.openxmlformats.org/officeDocument/2006/relationships/font" Target="fonts/font26.fntdata"/><Relationship Id="rId90" Type="http://schemas.openxmlformats.org/officeDocument/2006/relationships/slide" Target="slides/slide87.xml"/><Relationship Id="rId165" Type="http://schemas.openxmlformats.org/officeDocument/2006/relationships/font" Target="fonts/font47.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font" Target="fonts/font16.fntdata"/><Relationship Id="rId80" Type="http://schemas.openxmlformats.org/officeDocument/2006/relationships/slide" Target="slides/slide77.xml"/><Relationship Id="rId155" Type="http://schemas.openxmlformats.org/officeDocument/2006/relationships/font" Target="fonts/font37.fntdata"/><Relationship Id="rId176" Type="http://schemas.openxmlformats.org/officeDocument/2006/relationships/font" Target="fonts/font58.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font" Target="fonts/font6.fntdata"/><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font" Target="fonts/font27.fntdata"/><Relationship Id="rId166" Type="http://schemas.openxmlformats.org/officeDocument/2006/relationships/font" Target="fonts/font48.fntdata"/><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5709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9732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267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563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56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732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591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24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734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62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32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868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636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067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355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369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45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8303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3585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9078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3294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7.gif"/><Relationship Id="rId2" Type="http://schemas.openxmlformats.org/officeDocument/2006/relationships/notesSlide" Target="../notesSlides/notesSlide98.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5.gif"/><Relationship Id="rId4" Type="http://schemas.openxmlformats.org/officeDocument/2006/relationships/image" Target="../media/image43.gif"/><Relationship Id="rId9" Type="http://schemas.openxmlformats.org/officeDocument/2006/relationships/image" Target="../media/image44.gif"/></Relationships>
</file>

<file path=ppt/slides/_rels/slide10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99.xml"/><Relationship Id="rId1" Type="http://schemas.openxmlformats.org/officeDocument/2006/relationships/slideLayout" Target="../slideLayouts/slideLayout5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5.xml"/></Relationships>
</file>

<file path=ppt/slides/_rels/slide10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105.xml"/><Relationship Id="rId1" Type="http://schemas.openxmlformats.org/officeDocument/2006/relationships/slideLayout" Target="../slideLayouts/slideLayout5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5.xml"/></Relationships>
</file>

<file path=ppt/slides/_rels/slide11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2.xml"/><Relationship Id="rId1" Type="http://schemas.openxmlformats.org/officeDocument/2006/relationships/slideLayout" Target="../slideLayouts/slideLayout55.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9.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slide" Target="slide91.xml"/><Relationship Id="rId13" Type="http://schemas.openxmlformats.org/officeDocument/2006/relationships/slide" Target="slide101.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slide" Target="slide99.xml"/><Relationship Id="rId11" Type="http://schemas.openxmlformats.org/officeDocument/2006/relationships/slide" Target="slide100.xml"/><Relationship Id="rId5" Type="http://schemas.openxmlformats.org/officeDocument/2006/relationships/hyperlink" Target="http://bit.ly/33VAFh3" TargetMode="External"/><Relationship Id="rId10" Type="http://schemas.openxmlformats.org/officeDocument/2006/relationships/slide" Target="slide94.xml"/><Relationship Id="rId4" Type="http://schemas.openxmlformats.org/officeDocument/2006/relationships/hyperlink" Target="http://bit.ly/30B07Gq" TargetMode="External"/><Relationship Id="rId9" Type="http://schemas.openxmlformats.org/officeDocument/2006/relationships/slide" Target="slide88.xml"/><Relationship Id="rId14" Type="http://schemas.openxmlformats.org/officeDocument/2006/relationships/slide" Target="slide10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5.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hyperlink" Target="https://docs.google.com/spreadsheets/d/10QS3G4BrATPi_OEm6nh8N9F_vGRrCuOLf4nfRgLgYqg/copy"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hyperlink" Target="https://docs.google.com/spreadsheets/d/10QS3G4BrATPi_OEm6nh8N9F_vGRrCuOLf4nfRgLgYqg/copy"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3.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4.xml"/><Relationship Id="rId1" Type="http://schemas.openxmlformats.org/officeDocument/2006/relationships/slideLayout" Target="../slideLayouts/slideLayout46.xml"/><Relationship Id="rId4" Type="http://schemas.openxmlformats.org/officeDocument/2006/relationships/image" Target="../media/image39.jpg"/></Relationships>
</file>

<file path=ppt/slides/_rels/slide8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85.xml"/><Relationship Id="rId1" Type="http://schemas.openxmlformats.org/officeDocument/2006/relationships/slideLayout" Target="../slideLayouts/slideLayout47.xml"/><Relationship Id="rId5" Type="http://schemas.openxmlformats.org/officeDocument/2006/relationships/image" Target="../media/image42.jpg"/><Relationship Id="rId4" Type="http://schemas.openxmlformats.org/officeDocument/2006/relationships/image" Target="../media/image41.jp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92.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94.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5.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6.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97.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254000" y="1635257"/>
            <a:ext cx="8635999" cy="1357325"/>
          </a:xfrm>
          <a:prstGeom prst="rect">
            <a:avLst/>
          </a:prstGeom>
        </p:spPr>
        <p:txBody>
          <a:bodyPr spcFirstLastPara="1" wrap="square" lIns="91425" tIns="91425" rIns="91425" bIns="91425" anchor="b" anchorCtr="0">
            <a:noAutofit/>
          </a:bodyPr>
          <a:lstStyle/>
          <a:p>
            <a:pPr lvl="0"/>
            <a:r>
              <a:rPr lang="en-GB" sz="4000" dirty="0"/>
              <a:t>Comparison between interpretability methods in object detection</a:t>
            </a:r>
            <a:endParaRPr sz="4000" dirty="0"/>
          </a:p>
        </p:txBody>
      </p:sp>
      <p:sp>
        <p:nvSpPr>
          <p:cNvPr id="483" name="Google Shape;483;p59"/>
          <p:cNvSpPr txBox="1">
            <a:spLocks noGrp="1"/>
          </p:cNvSpPr>
          <p:nvPr>
            <p:ph type="subTitle" idx="1"/>
          </p:nvPr>
        </p:nvSpPr>
        <p:spPr>
          <a:xfrm>
            <a:off x="4457698" y="4051821"/>
            <a:ext cx="3494314" cy="7979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dirty="0" err="1">
                <a:solidFill>
                  <a:schemeClr val="dk1"/>
                </a:solidFill>
              </a:rPr>
              <a:t>Orientadores</a:t>
            </a:r>
            <a:r>
              <a:rPr lang="en" sz="1400" dirty="0">
                <a:solidFill>
                  <a:schemeClr val="dk1"/>
                </a:solidFill>
              </a:rPr>
              <a:t>:</a:t>
            </a:r>
          </a:p>
          <a:p>
            <a:pPr marL="0" lvl="0" indent="0" algn="ctr" rtl="0">
              <a:spcBef>
                <a:spcPts val="0"/>
              </a:spcBef>
              <a:spcAft>
                <a:spcPts val="0"/>
              </a:spcAft>
              <a:buClr>
                <a:schemeClr val="dk1"/>
              </a:buClr>
              <a:buSzPts val="1100"/>
              <a:buFont typeface="Arial"/>
              <a:buNone/>
            </a:pPr>
            <a:r>
              <a:rPr lang="en" sz="1400" dirty="0">
                <a:solidFill>
                  <a:schemeClr val="dk1"/>
                </a:solidFill>
              </a:rPr>
              <a:t>Professor </a:t>
            </a:r>
            <a:r>
              <a:rPr lang="en" sz="1400" dirty="0" err="1">
                <a:solidFill>
                  <a:schemeClr val="dk1"/>
                </a:solidFill>
              </a:rPr>
              <a:t>Doutor</a:t>
            </a:r>
            <a:r>
              <a:rPr lang="en" sz="1400" dirty="0">
                <a:solidFill>
                  <a:schemeClr val="dk1"/>
                </a:solidFill>
              </a:rPr>
              <a:t> Carlos </a:t>
            </a:r>
            <a:r>
              <a:rPr lang="en" sz="1400" dirty="0" err="1">
                <a:solidFill>
                  <a:schemeClr val="dk1"/>
                </a:solidFill>
              </a:rPr>
              <a:t>Geraldes</a:t>
            </a:r>
            <a:endParaRPr lang="en" sz="1400" dirty="0">
              <a:solidFill>
                <a:schemeClr val="dk1"/>
              </a:solidFill>
            </a:endParaRPr>
          </a:p>
          <a:p>
            <a:pPr marL="0" lvl="0" indent="0" algn="ctr" rtl="0">
              <a:spcBef>
                <a:spcPts val="0"/>
              </a:spcBef>
              <a:spcAft>
                <a:spcPts val="0"/>
              </a:spcAft>
              <a:buClr>
                <a:schemeClr val="dk1"/>
              </a:buClr>
              <a:buSzPts val="1100"/>
              <a:buFont typeface="Arial"/>
              <a:buNone/>
            </a:pPr>
            <a:r>
              <a:rPr lang="en" sz="1400" dirty="0">
                <a:solidFill>
                  <a:schemeClr val="dk1"/>
                </a:solidFill>
              </a:rPr>
              <a:t>  Professor </a:t>
            </a:r>
            <a:r>
              <a:rPr lang="en" sz="1400" dirty="0" err="1">
                <a:solidFill>
                  <a:schemeClr val="dk1"/>
                </a:solidFill>
              </a:rPr>
              <a:t>Doutor</a:t>
            </a:r>
            <a:r>
              <a:rPr lang="en" sz="1400" dirty="0">
                <a:solidFill>
                  <a:schemeClr val="dk1"/>
                </a:solidFill>
              </a:rPr>
              <a:t> Ricardo </a:t>
            </a:r>
            <a:r>
              <a:rPr lang="en" sz="1400" dirty="0" err="1">
                <a:solidFill>
                  <a:schemeClr val="dk1"/>
                </a:solidFill>
              </a:rPr>
              <a:t>Enguiça</a:t>
            </a:r>
            <a:endParaRPr sz="1400" dirty="0"/>
          </a:p>
        </p:txBody>
      </p:sp>
      <p:pic>
        <p:nvPicPr>
          <p:cNvPr id="3" name="Picture 2" descr="Logo&#10;&#10;Description automatically generated">
            <a:extLst>
              <a:ext uri="{FF2B5EF4-FFF2-40B4-BE49-F238E27FC236}">
                <a16:creationId xmlns:a16="http://schemas.microsoft.com/office/drawing/2014/main" id="{5A895CD8-E0FA-889A-4043-3D731391E320}"/>
              </a:ext>
            </a:extLst>
          </p:cNvPr>
          <p:cNvPicPr>
            <a:picLocks noChangeAspect="1"/>
          </p:cNvPicPr>
          <p:nvPr/>
        </p:nvPicPr>
        <p:blipFill>
          <a:blip r:embed="rId3"/>
          <a:stretch>
            <a:fillRect/>
          </a:stretch>
        </p:blipFill>
        <p:spPr>
          <a:xfrm>
            <a:off x="254000" y="-61587"/>
            <a:ext cx="2692400" cy="1905000"/>
          </a:xfrm>
          <a:prstGeom prst="rect">
            <a:avLst/>
          </a:prstGeom>
        </p:spPr>
      </p:pic>
      <p:sp>
        <p:nvSpPr>
          <p:cNvPr id="4" name="Google Shape;483;p59">
            <a:extLst>
              <a:ext uri="{FF2B5EF4-FFF2-40B4-BE49-F238E27FC236}">
                <a16:creationId xmlns:a16="http://schemas.microsoft.com/office/drawing/2014/main" id="{1FCD2E6C-86A1-6B69-D730-B65216DAD2E3}"/>
              </a:ext>
            </a:extLst>
          </p:cNvPr>
          <p:cNvSpPr txBox="1">
            <a:spLocks/>
          </p:cNvSpPr>
          <p:nvPr/>
        </p:nvSpPr>
        <p:spPr>
          <a:xfrm>
            <a:off x="3279527" y="3064403"/>
            <a:ext cx="2584943"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en-GB" dirty="0" err="1">
                <a:solidFill>
                  <a:schemeClr val="dk1"/>
                </a:solidFill>
              </a:rPr>
              <a:t>Diogo</a:t>
            </a:r>
            <a:r>
              <a:rPr lang="en-GB" dirty="0">
                <a:solidFill>
                  <a:schemeClr val="dk1"/>
                </a:solidFill>
              </a:rPr>
              <a:t> Carvalho A46397</a:t>
            </a:r>
            <a:endParaRPr lang="en-GB" dirty="0"/>
          </a:p>
        </p:txBody>
      </p:sp>
      <p:sp>
        <p:nvSpPr>
          <p:cNvPr id="2" name="Google Shape;483;p59">
            <a:extLst>
              <a:ext uri="{FF2B5EF4-FFF2-40B4-BE49-F238E27FC236}">
                <a16:creationId xmlns:a16="http://schemas.microsoft.com/office/drawing/2014/main" id="{687E009F-2A53-735D-4175-78F51F103407}"/>
              </a:ext>
            </a:extLst>
          </p:cNvPr>
          <p:cNvSpPr txBox="1">
            <a:spLocks/>
          </p:cNvSpPr>
          <p:nvPr/>
        </p:nvSpPr>
        <p:spPr>
          <a:xfrm>
            <a:off x="1077684" y="3652833"/>
            <a:ext cx="3494314" cy="1196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en-GB" sz="1400" dirty="0" err="1">
                <a:solidFill>
                  <a:schemeClr val="dk1"/>
                </a:solidFill>
              </a:rPr>
              <a:t>Júri</a:t>
            </a:r>
            <a:r>
              <a:rPr lang="en-GB" sz="1400" dirty="0">
                <a:solidFill>
                  <a:schemeClr val="dk1"/>
                </a:solidFill>
              </a:rPr>
              <a:t>:</a:t>
            </a:r>
          </a:p>
          <a:p>
            <a:pPr marL="0" indent="0">
              <a:buClr>
                <a:schemeClr val="dk1"/>
              </a:buClr>
              <a:buSzPts val="1100"/>
              <a:buFont typeface="Arial"/>
              <a:buNone/>
            </a:pPr>
            <a:r>
              <a:rPr lang="en-GB" sz="1400" dirty="0">
                <a:solidFill>
                  <a:schemeClr val="dk1"/>
                </a:solidFill>
              </a:rPr>
              <a:t>    Professor </a:t>
            </a:r>
            <a:r>
              <a:rPr lang="en-GB" sz="1400" dirty="0" err="1">
                <a:solidFill>
                  <a:schemeClr val="dk1"/>
                </a:solidFill>
              </a:rPr>
              <a:t>Doutor</a:t>
            </a:r>
            <a:r>
              <a:rPr lang="en-GB" sz="1400" dirty="0">
                <a:solidFill>
                  <a:schemeClr val="dk1"/>
                </a:solidFill>
              </a:rPr>
              <a:t> Luís Silva                   </a:t>
            </a:r>
          </a:p>
          <a:p>
            <a:pPr marL="0" indent="0">
              <a:buClr>
                <a:schemeClr val="dk1"/>
              </a:buClr>
              <a:buSzPts val="1100"/>
              <a:buFont typeface="Arial"/>
              <a:buNone/>
            </a:pPr>
            <a:r>
              <a:rPr lang="en-GB" sz="1400" dirty="0" err="1">
                <a:solidFill>
                  <a:schemeClr val="dk1"/>
                </a:solidFill>
              </a:rPr>
              <a:t>Vogais</a:t>
            </a:r>
            <a:r>
              <a:rPr lang="en-GB" sz="1400" dirty="0">
                <a:solidFill>
                  <a:schemeClr val="dk1"/>
                </a:solidFill>
              </a:rPr>
              <a:t>:</a:t>
            </a:r>
          </a:p>
          <a:p>
            <a:pPr marL="0" indent="0">
              <a:buClr>
                <a:schemeClr val="dk1"/>
              </a:buClr>
              <a:buSzPts val="1100"/>
              <a:buFont typeface="Arial"/>
              <a:buNone/>
            </a:pPr>
            <a:r>
              <a:rPr lang="en-GB" sz="1400" dirty="0">
                <a:solidFill>
                  <a:schemeClr val="dk1"/>
                </a:solidFill>
              </a:rPr>
              <a:t>Professor </a:t>
            </a:r>
            <a:r>
              <a:rPr lang="en-GB" sz="1400" dirty="0" err="1">
                <a:solidFill>
                  <a:schemeClr val="dk1"/>
                </a:solidFill>
              </a:rPr>
              <a:t>Doutor</a:t>
            </a:r>
            <a:r>
              <a:rPr lang="en-GB" sz="1400" dirty="0">
                <a:solidFill>
                  <a:schemeClr val="dk1"/>
                </a:solidFill>
              </a:rPr>
              <a:t> </a:t>
            </a:r>
            <a:r>
              <a:rPr lang="en-GB" sz="1400" dirty="0" err="1">
                <a:solidFill>
                  <a:schemeClr val="dk1"/>
                </a:solidFill>
              </a:rPr>
              <a:t>Gonçalo</a:t>
            </a:r>
            <a:r>
              <a:rPr lang="en-GB" sz="1400" dirty="0">
                <a:solidFill>
                  <a:schemeClr val="dk1"/>
                </a:solidFill>
              </a:rPr>
              <a:t> </a:t>
            </a:r>
            <a:r>
              <a:rPr lang="en-GB" sz="1400" dirty="0" err="1">
                <a:solidFill>
                  <a:schemeClr val="dk1"/>
                </a:solidFill>
              </a:rPr>
              <a:t>Morais</a:t>
            </a:r>
            <a:endParaRPr lang="en-GB" sz="1400" dirty="0">
              <a:solidFill>
                <a:schemeClr val="dk1"/>
              </a:solidFill>
            </a:endParaRPr>
          </a:p>
          <a:p>
            <a:pPr marL="0" indent="0">
              <a:buClr>
                <a:schemeClr val="dk1"/>
              </a:buClr>
              <a:buSzPts val="1100"/>
              <a:buFont typeface="Arial"/>
              <a:buNone/>
            </a:pPr>
            <a:r>
              <a:rPr lang="en-GB" sz="1400" dirty="0">
                <a:solidFill>
                  <a:schemeClr val="dk1"/>
                </a:solidFill>
              </a:rPr>
              <a:t>  Professor </a:t>
            </a:r>
            <a:r>
              <a:rPr lang="en-GB" sz="1400" dirty="0" err="1">
                <a:solidFill>
                  <a:schemeClr val="dk1"/>
                </a:solidFill>
              </a:rPr>
              <a:t>Doutor</a:t>
            </a:r>
            <a:r>
              <a:rPr lang="en-GB" sz="1400" dirty="0">
                <a:solidFill>
                  <a:schemeClr val="dk1"/>
                </a:solidFill>
              </a:rPr>
              <a:t> Ricardo </a:t>
            </a:r>
            <a:r>
              <a:rPr lang="en-GB" sz="1400" dirty="0" err="1">
                <a:solidFill>
                  <a:schemeClr val="dk1"/>
                </a:solidFill>
              </a:rPr>
              <a:t>Enguiça</a:t>
            </a:r>
            <a:endParaRPr lang="en-GB"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104307" y="2416838"/>
            <a:ext cx="4935386"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Explainable AI</a:t>
            </a: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27924847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{FCEB9E11-F34E-4E75-B5CD-89FAD8C9EBFC}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{FCEB9E11-F34E-4E75-B5CD-89FAD8C9EBFC}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{FCEB9E11-F34E-4E75-B5CD-89FAD8C9EBFC}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{FCEB9E11-F34E-4E75-B5CD-89FAD8C9EBFC}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Fairness</a:t>
            </a:r>
            <a:endParaRPr dirty="0"/>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Ensure the model doesn’t discriminate any sub-population</a:t>
            </a:r>
            <a:endParaRPr dirty="0"/>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Correctness</a:t>
            </a:r>
            <a:endParaRPr dirty="0"/>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Ensure the model reasons</a:t>
            </a:r>
            <a:endParaRPr dirty="0"/>
          </a:p>
        </p:txBody>
      </p:sp>
      <p:sp>
        <p:nvSpPr>
          <p:cNvPr id="909" name="Google Shape;909;p90"/>
          <p:cNvSpPr txBox="1">
            <a:spLocks noGrp="1"/>
          </p:cNvSpPr>
          <p:nvPr>
            <p:ph type="subTitle" idx="5"/>
          </p:nvPr>
        </p:nvSpPr>
        <p:spPr>
          <a:xfrm>
            <a:off x="5588362" y="1709955"/>
            <a:ext cx="3079125"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Knowledge discovery</a:t>
            </a:r>
            <a:endParaRPr dirty="0"/>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Study relationships</a:t>
            </a:r>
            <a:endParaRPr dirty="0"/>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Interpretability reasons</a:t>
            </a:r>
            <a:endParaRPr dirty="0"/>
          </a:p>
        </p:txBody>
      </p:sp>
      <p:sp>
        <p:nvSpPr>
          <p:cNvPr id="912" name="Google Shape;912;p90"/>
          <p:cNvSpPr txBox="1">
            <a:spLocks noGrp="1"/>
          </p:cNvSpPr>
          <p:nvPr>
            <p:ph type="subTitle" idx="7"/>
          </p:nvPr>
        </p:nvSpPr>
        <p:spPr>
          <a:xfrm>
            <a:off x="2068008" y="3407734"/>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Justification</a:t>
            </a:r>
            <a:endParaRPr dirty="0"/>
          </a:p>
        </p:txBody>
      </p:sp>
      <p:sp>
        <p:nvSpPr>
          <p:cNvPr id="913" name="Google Shape;913;p90"/>
          <p:cNvSpPr txBox="1">
            <a:spLocks noGrp="1"/>
          </p:cNvSpPr>
          <p:nvPr>
            <p:ph type="subTitle" idx="8"/>
          </p:nvPr>
        </p:nvSpPr>
        <p:spPr>
          <a:xfrm>
            <a:off x="2068033" y="3823932"/>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justification, GDPR compliance</a:t>
            </a:r>
            <a:endParaRPr dirty="0"/>
          </a:p>
        </p:txBody>
      </p:sp>
      <p:sp>
        <p:nvSpPr>
          <p:cNvPr id="916" name="Google Shape;916;p90"/>
          <p:cNvSpPr txBox="1">
            <a:spLocks noGrp="1"/>
          </p:cNvSpPr>
          <p:nvPr>
            <p:ph type="subTitle" idx="14"/>
          </p:nvPr>
        </p:nvSpPr>
        <p:spPr>
          <a:xfrm>
            <a:off x="4666235" y="3383462"/>
            <a:ext cx="2472357"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acceptance</a:t>
            </a:r>
            <a:endParaRPr dirty="0"/>
          </a:p>
        </p:txBody>
      </p:sp>
      <p:sp>
        <p:nvSpPr>
          <p:cNvPr id="917" name="Google Shape;917;p90"/>
          <p:cNvSpPr txBox="1">
            <a:spLocks noGrp="1"/>
          </p:cNvSpPr>
          <p:nvPr>
            <p:ph type="subTitle" idx="15"/>
          </p:nvPr>
        </p:nvSpPr>
        <p:spPr>
          <a:xfrm>
            <a:off x="4782862" y="3799983"/>
            <a:ext cx="235573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Better user exp</a:t>
            </a:r>
            <a:r>
              <a:rPr lang="en-GB" dirty="0"/>
              <a:t>e</a:t>
            </a:r>
            <a:r>
              <a:rPr lang="en" dirty="0" err="1"/>
              <a:t>rience</a:t>
            </a:r>
            <a:r>
              <a:rPr lang="en" dirty="0"/>
              <a:t>, increase the trust of </a:t>
            </a:r>
            <a:r>
              <a:rPr lang="en"/>
              <a:t>the user </a:t>
            </a:r>
            <a:r>
              <a:rPr lang="en" dirty="0"/>
              <a:t>in the model</a:t>
            </a:r>
            <a:endParaRPr dirty="0"/>
          </a:p>
        </p:txBody>
      </p:sp>
      <p:grpSp>
        <p:nvGrpSpPr>
          <p:cNvPr id="11" name="Google Shape;1727;p124">
            <a:extLst>
              <a:ext uri="{FF2B5EF4-FFF2-40B4-BE49-F238E27FC236}">
                <a16:creationId xmlns:a16="http://schemas.microsoft.com/office/drawing/2014/main" id="{DDF86181-3CB5-1BB9-72AA-0A5D98AAF346}"/>
              </a:ext>
            </a:extLst>
          </p:cNvPr>
          <p:cNvGrpSpPr/>
          <p:nvPr/>
        </p:nvGrpSpPr>
        <p:grpSpPr>
          <a:xfrm>
            <a:off x="4503833" y="1391441"/>
            <a:ext cx="324803" cy="323903"/>
            <a:chOff x="4107438" y="2753866"/>
            <a:chExt cx="324803" cy="323903"/>
          </a:xfrm>
        </p:grpSpPr>
        <p:sp>
          <p:nvSpPr>
            <p:cNvPr id="12" name="Google Shape;1728;p124">
              <a:extLst>
                <a:ext uri="{FF2B5EF4-FFF2-40B4-BE49-F238E27FC236}">
                  <a16:creationId xmlns:a16="http://schemas.microsoft.com/office/drawing/2014/main" id="{AB6D765A-1371-B1DA-AF72-36E01618907B}"/>
                </a:ext>
              </a:extLst>
            </p:cNvPr>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29;p124">
              <a:extLst>
                <a:ext uri="{FF2B5EF4-FFF2-40B4-BE49-F238E27FC236}">
                  <a16:creationId xmlns:a16="http://schemas.microsoft.com/office/drawing/2014/main" id="{B9D34A65-2097-6108-EAC8-FE71920788A3}"/>
                </a:ext>
              </a:extLst>
            </p:cNvPr>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0;p124">
              <a:extLst>
                <a:ext uri="{FF2B5EF4-FFF2-40B4-BE49-F238E27FC236}">
                  <a16:creationId xmlns:a16="http://schemas.microsoft.com/office/drawing/2014/main" id="{E729E7B9-637E-3A67-ED36-B754E17E018B}"/>
                </a:ext>
              </a:extLst>
            </p:cNvPr>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31;p124">
              <a:extLst>
                <a:ext uri="{FF2B5EF4-FFF2-40B4-BE49-F238E27FC236}">
                  <a16:creationId xmlns:a16="http://schemas.microsoft.com/office/drawing/2014/main" id="{34DBCA95-C2D9-4B4E-BD2F-E89A9C3F773F}"/>
                </a:ext>
              </a:extLst>
            </p:cNvPr>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32;p124">
              <a:extLst>
                <a:ext uri="{FF2B5EF4-FFF2-40B4-BE49-F238E27FC236}">
                  <a16:creationId xmlns:a16="http://schemas.microsoft.com/office/drawing/2014/main" id="{8FB91583-B589-6B48-52CB-7D49267EE2B8}"/>
                </a:ext>
              </a:extLst>
            </p:cNvPr>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41;p106">
            <a:extLst>
              <a:ext uri="{FF2B5EF4-FFF2-40B4-BE49-F238E27FC236}">
                <a16:creationId xmlns:a16="http://schemas.microsoft.com/office/drawing/2014/main" id="{55068508-D074-4077-77A5-EE19E90EE662}"/>
              </a:ext>
            </a:extLst>
          </p:cNvPr>
          <p:cNvGrpSpPr/>
          <p:nvPr/>
        </p:nvGrpSpPr>
        <p:grpSpPr>
          <a:xfrm>
            <a:off x="7018726" y="1381704"/>
            <a:ext cx="366364" cy="366248"/>
            <a:chOff x="-60255350" y="3733825"/>
            <a:chExt cx="316650" cy="316550"/>
          </a:xfrm>
        </p:grpSpPr>
        <p:sp>
          <p:nvSpPr>
            <p:cNvPr id="18" name="Google Shape;1342;p106">
              <a:extLst>
                <a:ext uri="{FF2B5EF4-FFF2-40B4-BE49-F238E27FC236}">
                  <a16:creationId xmlns:a16="http://schemas.microsoft.com/office/drawing/2014/main" id="{3C878B4A-1649-71F5-5EE1-90CF999648D1}"/>
                </a:ext>
              </a:extLst>
            </p:cNvPr>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3;p106">
              <a:extLst>
                <a:ext uri="{FF2B5EF4-FFF2-40B4-BE49-F238E27FC236}">
                  <a16:creationId xmlns:a16="http://schemas.microsoft.com/office/drawing/2014/main" id="{F0F779C7-E40C-935E-61CC-49D5608429EB}"/>
                </a:ext>
              </a:extLst>
            </p:cNvPr>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4;p106">
              <a:extLst>
                <a:ext uri="{FF2B5EF4-FFF2-40B4-BE49-F238E27FC236}">
                  <a16:creationId xmlns:a16="http://schemas.microsoft.com/office/drawing/2014/main" id="{8F70FEB8-E543-6948-4643-F44126077196}"/>
                </a:ext>
              </a:extLst>
            </p:cNvPr>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5;p106">
              <a:extLst>
                <a:ext uri="{FF2B5EF4-FFF2-40B4-BE49-F238E27FC236}">
                  <a16:creationId xmlns:a16="http://schemas.microsoft.com/office/drawing/2014/main" id="{5DFDB414-A1DC-1A11-6D15-10247155785E}"/>
                </a:ext>
              </a:extLst>
            </p:cNvPr>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6;p106">
              <a:extLst>
                <a:ext uri="{FF2B5EF4-FFF2-40B4-BE49-F238E27FC236}">
                  <a16:creationId xmlns:a16="http://schemas.microsoft.com/office/drawing/2014/main" id="{2C93D957-3E3F-E9DD-1BC4-CAA5673E3CEC}"/>
                </a:ext>
              </a:extLst>
            </p:cNvPr>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7;p106">
              <a:extLst>
                <a:ext uri="{FF2B5EF4-FFF2-40B4-BE49-F238E27FC236}">
                  <a16:creationId xmlns:a16="http://schemas.microsoft.com/office/drawing/2014/main" id="{541E67CC-401B-86ED-3EF7-5A81ACD7B7D1}"/>
                </a:ext>
              </a:extLst>
            </p:cNvPr>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8;p106">
              <a:extLst>
                <a:ext uri="{FF2B5EF4-FFF2-40B4-BE49-F238E27FC236}">
                  <a16:creationId xmlns:a16="http://schemas.microsoft.com/office/drawing/2014/main" id="{695086C4-9321-7417-FCB3-E4336B09CCAC}"/>
                </a:ext>
              </a:extLst>
            </p:cNvPr>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624;p73">
            <a:extLst>
              <a:ext uri="{FF2B5EF4-FFF2-40B4-BE49-F238E27FC236}">
                <a16:creationId xmlns:a16="http://schemas.microsoft.com/office/drawing/2014/main" id="{C8BDCBDC-C9F3-2F01-B652-030270ACD825}"/>
              </a:ext>
            </a:extLst>
          </p:cNvPr>
          <p:cNvGrpSpPr/>
          <p:nvPr/>
        </p:nvGrpSpPr>
        <p:grpSpPr>
          <a:xfrm>
            <a:off x="1894863" y="1396482"/>
            <a:ext cx="396433" cy="393649"/>
            <a:chOff x="-63250675" y="3744075"/>
            <a:chExt cx="320350" cy="318100"/>
          </a:xfrm>
        </p:grpSpPr>
        <p:sp>
          <p:nvSpPr>
            <p:cNvPr id="26" name="Google Shape;625;p73">
              <a:extLst>
                <a:ext uri="{FF2B5EF4-FFF2-40B4-BE49-F238E27FC236}">
                  <a16:creationId xmlns:a16="http://schemas.microsoft.com/office/drawing/2014/main" id="{C0DA98C5-1F22-F030-CEB0-0C216FC70E91}"/>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6;p73">
              <a:extLst>
                <a:ext uri="{FF2B5EF4-FFF2-40B4-BE49-F238E27FC236}">
                  <a16:creationId xmlns:a16="http://schemas.microsoft.com/office/drawing/2014/main" id="{F49D185E-8A93-95E3-BB23-BC084A438AD0}"/>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27;p73">
              <a:extLst>
                <a:ext uri="{FF2B5EF4-FFF2-40B4-BE49-F238E27FC236}">
                  <a16:creationId xmlns:a16="http://schemas.microsoft.com/office/drawing/2014/main" id="{81D8DDEE-7FF3-3A22-D178-A8064E90851B}"/>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661;p124">
            <a:extLst>
              <a:ext uri="{FF2B5EF4-FFF2-40B4-BE49-F238E27FC236}">
                <a16:creationId xmlns:a16="http://schemas.microsoft.com/office/drawing/2014/main" id="{97B9811B-17DA-56D0-B6ED-C7E61CF03052}"/>
              </a:ext>
            </a:extLst>
          </p:cNvPr>
          <p:cNvGrpSpPr/>
          <p:nvPr/>
        </p:nvGrpSpPr>
        <p:grpSpPr>
          <a:xfrm>
            <a:off x="2967022" y="2986092"/>
            <a:ext cx="328071" cy="323864"/>
            <a:chOff x="5275962" y="2247433"/>
            <a:chExt cx="328071" cy="323864"/>
          </a:xfrm>
        </p:grpSpPr>
        <p:sp>
          <p:nvSpPr>
            <p:cNvPr id="30" name="Google Shape;1662;p124">
              <a:extLst>
                <a:ext uri="{FF2B5EF4-FFF2-40B4-BE49-F238E27FC236}">
                  <a16:creationId xmlns:a16="http://schemas.microsoft.com/office/drawing/2014/main" id="{81C83CC8-E754-A6D3-DE42-3C6B41FD7A31}"/>
                </a:ext>
              </a:extLst>
            </p:cNvPr>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63;p124">
              <a:extLst>
                <a:ext uri="{FF2B5EF4-FFF2-40B4-BE49-F238E27FC236}">
                  <a16:creationId xmlns:a16="http://schemas.microsoft.com/office/drawing/2014/main" id="{A9FC76D4-1C89-AD81-3280-BBD38B013A2F}"/>
                </a:ext>
              </a:extLst>
            </p:cNvPr>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817;p86">
            <a:extLst>
              <a:ext uri="{FF2B5EF4-FFF2-40B4-BE49-F238E27FC236}">
                <a16:creationId xmlns:a16="http://schemas.microsoft.com/office/drawing/2014/main" id="{C2C2EA27-56EB-9288-474D-97EA29DD705A}"/>
              </a:ext>
            </a:extLst>
          </p:cNvPr>
          <p:cNvGrpSpPr/>
          <p:nvPr/>
        </p:nvGrpSpPr>
        <p:grpSpPr>
          <a:xfrm>
            <a:off x="5635100" y="2955026"/>
            <a:ext cx="304512" cy="347391"/>
            <a:chOff x="-56766175" y="3198925"/>
            <a:chExt cx="279625" cy="319000"/>
          </a:xfrm>
        </p:grpSpPr>
        <p:sp>
          <p:nvSpPr>
            <p:cNvPr id="33" name="Google Shape;818;p86">
              <a:extLst>
                <a:ext uri="{FF2B5EF4-FFF2-40B4-BE49-F238E27FC236}">
                  <a16:creationId xmlns:a16="http://schemas.microsoft.com/office/drawing/2014/main" id="{18B5DA38-E130-AD78-5381-DF2B45B0EB99}"/>
                </a:ext>
              </a:extLst>
            </p:cNvPr>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9;p86">
              <a:extLst>
                <a:ext uri="{FF2B5EF4-FFF2-40B4-BE49-F238E27FC236}">
                  <a16:creationId xmlns:a16="http://schemas.microsoft.com/office/drawing/2014/main" id="{856CE68E-DA8D-6C64-8E89-4484BBB9DFE1}"/>
                </a:ext>
              </a:extLst>
            </p:cNvPr>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20;p86">
              <a:extLst>
                <a:ext uri="{FF2B5EF4-FFF2-40B4-BE49-F238E27FC236}">
                  <a16:creationId xmlns:a16="http://schemas.microsoft.com/office/drawing/2014/main" id="{A0AD72BD-C90B-E2F3-5070-24BBD91054FD}"/>
                </a:ext>
              </a:extLst>
            </p:cNvPr>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1;p86">
              <a:extLst>
                <a:ext uri="{FF2B5EF4-FFF2-40B4-BE49-F238E27FC236}">
                  <a16:creationId xmlns:a16="http://schemas.microsoft.com/office/drawing/2014/main" id="{97779230-1C6F-1A4A-440A-83A39DF797E1}"/>
                </a:ext>
              </a:extLst>
            </p:cNvPr>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2;p86">
              <a:extLst>
                <a:ext uri="{FF2B5EF4-FFF2-40B4-BE49-F238E27FC236}">
                  <a16:creationId xmlns:a16="http://schemas.microsoft.com/office/drawing/2014/main" id="{A221570C-8474-A8CA-9B3B-0A2117B7AE9A}"/>
                </a:ext>
              </a:extLst>
            </p:cNvPr>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3;p86">
              <a:extLst>
                <a:ext uri="{FF2B5EF4-FFF2-40B4-BE49-F238E27FC236}">
                  <a16:creationId xmlns:a16="http://schemas.microsoft.com/office/drawing/2014/main" id="{80CAF294-5B37-DD34-DE12-B8ED458182A3}"/>
                </a:ext>
              </a:extLst>
            </p:cNvPr>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4;p86">
              <a:extLst>
                <a:ext uri="{FF2B5EF4-FFF2-40B4-BE49-F238E27FC236}">
                  <a16:creationId xmlns:a16="http://schemas.microsoft.com/office/drawing/2014/main" id="{1980841B-49A5-DFA4-5A53-A719758F7734}"/>
                </a:ext>
              </a:extLst>
            </p:cNvPr>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6639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7">
                                            <p:txEl>
                                              <p:pRg st="0" end="0"/>
                                            </p:txEl>
                                          </p:spTgt>
                                        </p:tgtEl>
                                        <p:attrNameLst>
                                          <p:attrName>style.visibility</p:attrName>
                                        </p:attrNameLst>
                                      </p:cBhvr>
                                      <p:to>
                                        <p:strVal val="visible"/>
                                      </p:to>
                                    </p:set>
                                    <p:animEffect transition="in" filter="fade">
                                      <p:cBhvr>
                                        <p:cTn id="7" dur="1000"/>
                                        <p:tgtEl>
                                          <p:spTgt spid="90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8">
                                            <p:txEl>
                                              <p:pRg st="0" end="0"/>
                                            </p:txEl>
                                          </p:spTgt>
                                        </p:tgtEl>
                                        <p:attrNameLst>
                                          <p:attrName>style.visibility</p:attrName>
                                        </p:attrNameLst>
                                      </p:cBhvr>
                                      <p:to>
                                        <p:strVal val="visible"/>
                                      </p:to>
                                    </p:set>
                                    <p:animEffect transition="in" filter="fade">
                                      <p:cBhvr>
                                        <p:cTn id="10" dur="1000"/>
                                        <p:tgtEl>
                                          <p:spTgt spid="90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05">
                                            <p:txEl>
                                              <p:pRg st="0" end="0"/>
                                            </p:txEl>
                                          </p:spTgt>
                                        </p:tgtEl>
                                        <p:attrNameLst>
                                          <p:attrName>style.visibility</p:attrName>
                                        </p:attrNameLst>
                                      </p:cBhvr>
                                      <p:to>
                                        <p:strVal val="visible"/>
                                      </p:to>
                                    </p:set>
                                    <p:animEffect transition="in" filter="fade">
                                      <p:cBhvr>
                                        <p:cTn id="15" dur="1000"/>
                                        <p:tgtEl>
                                          <p:spTgt spid="90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6">
                                            <p:txEl>
                                              <p:pRg st="0" end="0"/>
                                            </p:txEl>
                                          </p:spTgt>
                                        </p:tgtEl>
                                        <p:attrNameLst>
                                          <p:attrName>style.visibility</p:attrName>
                                        </p:attrNameLst>
                                      </p:cBhvr>
                                      <p:to>
                                        <p:strVal val="visible"/>
                                      </p:to>
                                    </p:set>
                                    <p:animEffect transition="in" filter="fade">
                                      <p:cBhvr>
                                        <p:cTn id="18" dur="1000"/>
                                        <p:tgtEl>
                                          <p:spTgt spid="90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09">
                                            <p:txEl>
                                              <p:pRg st="0" end="0"/>
                                            </p:txEl>
                                          </p:spTgt>
                                        </p:tgtEl>
                                        <p:attrNameLst>
                                          <p:attrName>style.visibility</p:attrName>
                                        </p:attrNameLst>
                                      </p:cBhvr>
                                      <p:to>
                                        <p:strVal val="visible"/>
                                      </p:to>
                                    </p:set>
                                    <p:animEffect transition="in" filter="fade">
                                      <p:cBhvr>
                                        <p:cTn id="23" dur="1000"/>
                                        <p:tgtEl>
                                          <p:spTgt spid="909">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10">
                                            <p:txEl>
                                              <p:pRg st="0" end="0"/>
                                            </p:txEl>
                                          </p:spTgt>
                                        </p:tgtEl>
                                        <p:attrNameLst>
                                          <p:attrName>style.visibility</p:attrName>
                                        </p:attrNameLst>
                                      </p:cBhvr>
                                      <p:to>
                                        <p:strVal val="visible"/>
                                      </p:to>
                                    </p:set>
                                    <p:animEffect transition="in" filter="fade">
                                      <p:cBhvr>
                                        <p:cTn id="26" dur="1000"/>
                                        <p:tgtEl>
                                          <p:spTgt spid="9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12">
                                            <p:txEl>
                                              <p:pRg st="0" end="0"/>
                                            </p:txEl>
                                          </p:spTgt>
                                        </p:tgtEl>
                                        <p:attrNameLst>
                                          <p:attrName>style.visibility</p:attrName>
                                        </p:attrNameLst>
                                      </p:cBhvr>
                                      <p:to>
                                        <p:strVal val="visible"/>
                                      </p:to>
                                    </p:set>
                                    <p:animEffect transition="in" filter="fade">
                                      <p:cBhvr>
                                        <p:cTn id="31" dur="1000"/>
                                        <p:tgtEl>
                                          <p:spTgt spid="912">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13">
                                            <p:txEl>
                                              <p:pRg st="0" end="0"/>
                                            </p:txEl>
                                          </p:spTgt>
                                        </p:tgtEl>
                                        <p:attrNameLst>
                                          <p:attrName>style.visibility</p:attrName>
                                        </p:attrNameLst>
                                      </p:cBhvr>
                                      <p:to>
                                        <p:strVal val="visible"/>
                                      </p:to>
                                    </p:set>
                                    <p:animEffect transition="in" filter="fade">
                                      <p:cBhvr>
                                        <p:cTn id="34" dur="1000"/>
                                        <p:tgtEl>
                                          <p:spTgt spid="91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16">
                                            <p:txEl>
                                              <p:pRg st="0" end="0"/>
                                            </p:txEl>
                                          </p:spTgt>
                                        </p:tgtEl>
                                        <p:attrNameLst>
                                          <p:attrName>style.visibility</p:attrName>
                                        </p:attrNameLst>
                                      </p:cBhvr>
                                      <p:to>
                                        <p:strVal val="visible"/>
                                      </p:to>
                                    </p:set>
                                    <p:animEffect transition="in" filter="fade">
                                      <p:cBhvr>
                                        <p:cTn id="39" dur="1000"/>
                                        <p:tgtEl>
                                          <p:spTgt spid="916">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17">
                                            <p:txEl>
                                              <p:pRg st="0" end="0"/>
                                            </p:txEl>
                                          </p:spTgt>
                                        </p:tgtEl>
                                        <p:attrNameLst>
                                          <p:attrName>style.visibility</p:attrName>
                                        </p:attrNameLst>
                                      </p:cBhvr>
                                      <p:to>
                                        <p:strVal val="visible"/>
                                      </p:to>
                                    </p:set>
                                    <p:animEffect transition="in" filter="fade">
                                      <p:cBhvr>
                                        <p:cTn id="42" dur="1000"/>
                                        <p:tgtEl>
                                          <p:spTgt spid="9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 grpId="0" build="p"/>
      <p:bldP spid="906" grpId="0" build="p"/>
      <p:bldP spid="907" grpId="0" build="p"/>
      <p:bldP spid="908" grpId="0" build="p"/>
      <p:bldP spid="909" grpId="0" build="p"/>
      <p:bldP spid="910" grpId="0" build="p"/>
      <p:bldP spid="912" grpId="0" build="p"/>
      <p:bldP spid="913" grpId="0" build="p"/>
      <p:bldP spid="916" grpId="0" build="p"/>
      <p:bldP spid="917"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104307" y="2416838"/>
            <a:ext cx="4935386"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XAI Methods</a:t>
            </a: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3204273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904"/>
        <p:cNvGrpSpPr/>
        <p:nvPr/>
      </p:nvGrpSpPr>
      <p:grpSpPr>
        <a:xfrm>
          <a:off x="0" y="0"/>
          <a:ext cx="0" cy="0"/>
          <a:chOff x="0" y="0"/>
          <a:chExt cx="0" cy="0"/>
        </a:xfrm>
      </p:grpSpPr>
      <p:sp>
        <p:nvSpPr>
          <p:cNvPr id="58" name="Title 8">
            <a:extLst>
              <a:ext uri="{FF2B5EF4-FFF2-40B4-BE49-F238E27FC236}">
                <a16:creationId xmlns:a16="http://schemas.microsoft.com/office/drawing/2014/main" id="{CD8CAFAB-6BB8-1403-9454-20BAF55EF5B4}"/>
              </a:ext>
            </a:extLst>
          </p:cNvPr>
          <p:cNvSpPr>
            <a:spLocks noGrp="1"/>
          </p:cNvSpPr>
          <p:nvPr>
            <p:ph type="title"/>
          </p:nvPr>
        </p:nvSpPr>
        <p:spPr>
          <a:xfrm>
            <a:off x="1960894" y="445025"/>
            <a:ext cx="5222211" cy="572700"/>
          </a:xfrm>
        </p:spPr>
        <p:txBody>
          <a:bodyPr/>
          <a:lstStyle/>
          <a:p>
            <a:r>
              <a:rPr lang="en" dirty="0"/>
              <a:t>XAI – </a:t>
            </a:r>
            <a:r>
              <a:rPr lang="en-GB" dirty="0"/>
              <a:t>Approaches</a:t>
            </a:r>
            <a:endParaRPr lang="en-PT" dirty="0"/>
          </a:p>
        </p:txBody>
      </p:sp>
      <p:sp>
        <p:nvSpPr>
          <p:cNvPr id="59" name="Subtitle 10">
            <a:extLst>
              <a:ext uri="{FF2B5EF4-FFF2-40B4-BE49-F238E27FC236}">
                <a16:creationId xmlns:a16="http://schemas.microsoft.com/office/drawing/2014/main" id="{783FABB3-AE1F-F29B-48F3-8D3D628D845D}"/>
              </a:ext>
            </a:extLst>
          </p:cNvPr>
          <p:cNvSpPr txBox="1">
            <a:spLocks/>
          </p:cNvSpPr>
          <p:nvPr/>
        </p:nvSpPr>
        <p:spPr>
          <a:xfrm>
            <a:off x="4882240" y="1873985"/>
            <a:ext cx="3287039" cy="26649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buFont typeface="Arial" panose="020B0604020202020204" pitchFamily="34" charset="0"/>
              <a:buChar char="•"/>
            </a:pPr>
            <a:r>
              <a:rPr lang="en-PT" dirty="0"/>
              <a:t>This technique works on top of any model predictions </a:t>
            </a:r>
          </a:p>
          <a:p>
            <a:pPr algn="l">
              <a:buFont typeface="Arial" panose="020B0604020202020204" pitchFamily="34" charset="0"/>
              <a:buChar char="•"/>
            </a:pPr>
            <a:endParaRPr lang="en-PT" dirty="0"/>
          </a:p>
          <a:p>
            <a:pPr algn="l">
              <a:buFont typeface="Arial" panose="020B0604020202020204" pitchFamily="34" charset="0"/>
              <a:buChar char="•"/>
            </a:pPr>
            <a:endParaRPr lang="en-PT" dirty="0"/>
          </a:p>
          <a:p>
            <a:pPr algn="l">
              <a:buFont typeface="Arial" panose="020B0604020202020204" pitchFamily="34" charset="0"/>
              <a:buChar char="•"/>
            </a:pPr>
            <a:r>
              <a:rPr lang="en-PT" dirty="0"/>
              <a:t>Methodology for “black box model”, such as Deep Neural Networks.</a:t>
            </a:r>
          </a:p>
          <a:p>
            <a:pPr algn="l">
              <a:buFont typeface="Arial" panose="020B0604020202020204" pitchFamily="34" charset="0"/>
              <a:buChar char="•"/>
            </a:pPr>
            <a:endParaRPr lang="en-PT" dirty="0"/>
          </a:p>
          <a:p>
            <a:pPr algn="l">
              <a:buFont typeface="Arial" panose="020B0604020202020204" pitchFamily="34" charset="0"/>
              <a:buChar char="•"/>
            </a:pPr>
            <a:endParaRPr lang="en-PT" dirty="0"/>
          </a:p>
          <a:p>
            <a:pPr algn="l">
              <a:buFont typeface="Arial" panose="020B0604020202020204" pitchFamily="34" charset="0"/>
              <a:buChar char="•"/>
            </a:pPr>
            <a:r>
              <a:rPr lang="en-PT" dirty="0"/>
              <a:t>“Black box model” are known for its good performance, and are the ones used in computer vision.</a:t>
            </a:r>
          </a:p>
        </p:txBody>
      </p:sp>
      <p:sp>
        <p:nvSpPr>
          <p:cNvPr id="60" name="Subtitle 11">
            <a:extLst>
              <a:ext uri="{FF2B5EF4-FFF2-40B4-BE49-F238E27FC236}">
                <a16:creationId xmlns:a16="http://schemas.microsoft.com/office/drawing/2014/main" id="{ABC7F11C-C893-354D-DAC9-BAD52483AEAE}"/>
              </a:ext>
            </a:extLst>
          </p:cNvPr>
          <p:cNvSpPr txBox="1">
            <a:spLocks/>
          </p:cNvSpPr>
          <p:nvPr/>
        </p:nvSpPr>
        <p:spPr>
          <a:xfrm>
            <a:off x="991046" y="1280200"/>
            <a:ext cx="3287039" cy="490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r>
              <a:rPr lang="en-GB" dirty="0"/>
              <a:t>A</a:t>
            </a:r>
            <a:r>
              <a:rPr lang="en-PT" dirty="0"/>
              <a:t>nte-hoc</a:t>
            </a:r>
          </a:p>
        </p:txBody>
      </p:sp>
      <p:sp>
        <p:nvSpPr>
          <p:cNvPr id="61" name="Subtitle 12">
            <a:extLst>
              <a:ext uri="{FF2B5EF4-FFF2-40B4-BE49-F238E27FC236}">
                <a16:creationId xmlns:a16="http://schemas.microsoft.com/office/drawing/2014/main" id="{DE5BC1C1-A860-D37B-69E2-7C4E8448F3D6}"/>
              </a:ext>
            </a:extLst>
          </p:cNvPr>
          <p:cNvSpPr txBox="1">
            <a:spLocks/>
          </p:cNvSpPr>
          <p:nvPr/>
        </p:nvSpPr>
        <p:spPr>
          <a:xfrm>
            <a:off x="991046" y="1873986"/>
            <a:ext cx="3287039" cy="2664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buFont typeface="Arial" panose="020B0604020202020204" pitchFamily="34" charset="0"/>
              <a:buChar char="•"/>
            </a:pPr>
            <a:r>
              <a:rPr lang="en-PT" dirty="0"/>
              <a:t>Interpretability technique is built in the predictive model.</a:t>
            </a:r>
          </a:p>
          <a:p>
            <a:pPr algn="l">
              <a:buFont typeface="Arial" panose="020B0604020202020204" pitchFamily="34" charset="0"/>
              <a:buChar char="•"/>
            </a:pPr>
            <a:endParaRPr lang="en-PT" dirty="0"/>
          </a:p>
          <a:p>
            <a:pPr algn="l">
              <a:buFont typeface="Arial" panose="020B0604020202020204" pitchFamily="34" charset="0"/>
              <a:buChar char="•"/>
            </a:pPr>
            <a:endParaRPr lang="en-PT" dirty="0"/>
          </a:p>
          <a:p>
            <a:pPr algn="l">
              <a:buFont typeface="Arial" panose="020B0604020202020204" pitchFamily="34" charset="0"/>
              <a:buChar char="•"/>
            </a:pPr>
            <a:r>
              <a:rPr lang="en-PT" dirty="0"/>
              <a:t>Methodology for “white box models”, such as: Linear regression, decision three, etc</a:t>
            </a:r>
          </a:p>
          <a:p>
            <a:pPr algn="l">
              <a:buFont typeface="Arial" panose="020B0604020202020204" pitchFamily="34" charset="0"/>
              <a:buChar char="•"/>
            </a:pPr>
            <a:endParaRPr lang="en-PT" dirty="0"/>
          </a:p>
          <a:p>
            <a:pPr algn="l">
              <a:buFont typeface="Arial" panose="020B0604020202020204" pitchFamily="34" charset="0"/>
              <a:buChar char="•"/>
            </a:pPr>
            <a:r>
              <a:rPr lang="en-PT" dirty="0"/>
              <a:t>However, “white box models” tend to have a worst performance.</a:t>
            </a:r>
          </a:p>
        </p:txBody>
      </p:sp>
      <p:sp>
        <p:nvSpPr>
          <p:cNvPr id="62" name="Subtitle 11">
            <a:extLst>
              <a:ext uri="{FF2B5EF4-FFF2-40B4-BE49-F238E27FC236}">
                <a16:creationId xmlns:a16="http://schemas.microsoft.com/office/drawing/2014/main" id="{EAE78BC9-D25A-8096-C9D5-227627BCDAFE}"/>
              </a:ext>
            </a:extLst>
          </p:cNvPr>
          <p:cNvSpPr txBox="1">
            <a:spLocks/>
          </p:cNvSpPr>
          <p:nvPr/>
        </p:nvSpPr>
        <p:spPr>
          <a:xfrm>
            <a:off x="4882240" y="1280199"/>
            <a:ext cx="3287039" cy="490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r>
              <a:rPr lang="en-PT" dirty="0"/>
              <a:t>Post-hoc</a:t>
            </a:r>
          </a:p>
        </p:txBody>
      </p:sp>
    </p:spTree>
    <p:extLst>
      <p:ext uri="{BB962C8B-B14F-4D97-AF65-F5344CB8AC3E}">
        <p14:creationId xmlns:p14="http://schemas.microsoft.com/office/powerpoint/2010/main" val="1281041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58" name="Title 8">
            <a:extLst>
              <a:ext uri="{FF2B5EF4-FFF2-40B4-BE49-F238E27FC236}">
                <a16:creationId xmlns:a16="http://schemas.microsoft.com/office/drawing/2014/main" id="{CD8CAFAB-6BB8-1403-9454-20BAF55EF5B4}"/>
              </a:ext>
            </a:extLst>
          </p:cNvPr>
          <p:cNvSpPr>
            <a:spLocks noGrp="1"/>
          </p:cNvSpPr>
          <p:nvPr>
            <p:ph type="title"/>
          </p:nvPr>
        </p:nvSpPr>
        <p:spPr>
          <a:xfrm>
            <a:off x="1960894" y="445025"/>
            <a:ext cx="5222211" cy="572700"/>
          </a:xfrm>
        </p:spPr>
        <p:txBody>
          <a:bodyPr/>
          <a:lstStyle/>
          <a:p>
            <a:r>
              <a:rPr lang="en" dirty="0"/>
              <a:t>XAI – </a:t>
            </a:r>
            <a:r>
              <a:rPr lang="en-GB" dirty="0"/>
              <a:t>Approaches</a:t>
            </a:r>
            <a:endParaRPr lang="en-PT" dirty="0"/>
          </a:p>
        </p:txBody>
      </p:sp>
      <p:pic>
        <p:nvPicPr>
          <p:cNvPr id="10" name="Google Shape;1441;p110">
            <a:extLst>
              <a:ext uri="{FF2B5EF4-FFF2-40B4-BE49-F238E27FC236}">
                <a16:creationId xmlns:a16="http://schemas.microsoft.com/office/drawing/2014/main" id="{0C626E0F-546E-6319-B2A5-76F8CBD19BF6}"/>
              </a:ext>
            </a:extLst>
          </p:cNvPr>
          <p:cNvPicPr preferRelativeResize="0"/>
          <p:nvPr/>
        </p:nvPicPr>
        <p:blipFill>
          <a:blip r:embed="rId3"/>
          <a:srcRect/>
          <a:stretch/>
        </p:blipFill>
        <p:spPr>
          <a:xfrm>
            <a:off x="1919340" y="1445155"/>
            <a:ext cx="5305320" cy="2792109"/>
          </a:xfrm>
          <a:prstGeom prst="rect">
            <a:avLst/>
          </a:prstGeom>
          <a:noFill/>
          <a:ln w="2857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1631844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58" name="Title 8">
            <a:extLst>
              <a:ext uri="{FF2B5EF4-FFF2-40B4-BE49-F238E27FC236}">
                <a16:creationId xmlns:a16="http://schemas.microsoft.com/office/drawing/2014/main" id="{CD8CAFAB-6BB8-1403-9454-20BAF55EF5B4}"/>
              </a:ext>
            </a:extLst>
          </p:cNvPr>
          <p:cNvSpPr>
            <a:spLocks noGrp="1"/>
          </p:cNvSpPr>
          <p:nvPr>
            <p:ph type="title"/>
          </p:nvPr>
        </p:nvSpPr>
        <p:spPr>
          <a:xfrm>
            <a:off x="1960894" y="445025"/>
            <a:ext cx="5222211" cy="572700"/>
          </a:xfrm>
        </p:spPr>
        <p:txBody>
          <a:bodyPr/>
          <a:lstStyle/>
          <a:p>
            <a:r>
              <a:rPr lang="en" dirty="0"/>
              <a:t>XAI – Post-hoc </a:t>
            </a:r>
            <a:r>
              <a:rPr lang="en-GB" dirty="0"/>
              <a:t>Approaches</a:t>
            </a:r>
            <a:endParaRPr lang="en-PT" dirty="0"/>
          </a:p>
        </p:txBody>
      </p:sp>
      <p:sp>
        <p:nvSpPr>
          <p:cNvPr id="59" name="Subtitle 10">
            <a:extLst>
              <a:ext uri="{FF2B5EF4-FFF2-40B4-BE49-F238E27FC236}">
                <a16:creationId xmlns:a16="http://schemas.microsoft.com/office/drawing/2014/main" id="{783FABB3-AE1F-F29B-48F3-8D3D628D845D}"/>
              </a:ext>
            </a:extLst>
          </p:cNvPr>
          <p:cNvSpPr txBox="1">
            <a:spLocks/>
          </p:cNvSpPr>
          <p:nvPr/>
        </p:nvSpPr>
        <p:spPr>
          <a:xfrm>
            <a:off x="6096004" y="1870181"/>
            <a:ext cx="2821675" cy="2914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buFont typeface="Arial" panose="020B0604020202020204" pitchFamily="34" charset="0"/>
              <a:buChar char="•"/>
            </a:pPr>
            <a:r>
              <a:rPr lang="en-PT" dirty="0"/>
              <a:t>Works for any model</a:t>
            </a:r>
          </a:p>
          <a:p>
            <a:pPr marL="114300" indent="0" algn="l"/>
            <a:endParaRPr lang="en-PT" dirty="0"/>
          </a:p>
          <a:p>
            <a:pPr algn="l">
              <a:buFont typeface="Arial" panose="020B0604020202020204" pitchFamily="34" charset="0"/>
              <a:buChar char="•"/>
            </a:pPr>
            <a:r>
              <a:rPr lang="en-PT" dirty="0"/>
              <a:t>Uses ante-hoc models to aproximate the model. The interpretation comes from the ante-hoc models</a:t>
            </a:r>
          </a:p>
          <a:p>
            <a:pPr algn="l">
              <a:buFont typeface="Arial" panose="020B0604020202020204" pitchFamily="34" charset="0"/>
              <a:buChar char="•"/>
            </a:pPr>
            <a:endParaRPr lang="en-PT" dirty="0"/>
          </a:p>
          <a:p>
            <a:pPr algn="l">
              <a:buFont typeface="Arial" panose="020B0604020202020204" pitchFamily="34" charset="0"/>
              <a:buChar char="•"/>
            </a:pPr>
            <a:r>
              <a:rPr lang="en-PT" dirty="0"/>
              <a:t>Algorithms: LIME</a:t>
            </a:r>
          </a:p>
          <a:p>
            <a:pPr algn="l">
              <a:buFont typeface="Arial" panose="020B0604020202020204" pitchFamily="34" charset="0"/>
              <a:buChar char="•"/>
            </a:pPr>
            <a:endParaRPr lang="en-PT" dirty="0"/>
          </a:p>
          <a:p>
            <a:pPr algn="l">
              <a:buFont typeface="Arial" panose="020B0604020202020204" pitchFamily="34" charset="0"/>
              <a:buChar char="•"/>
            </a:pPr>
            <a:endParaRPr lang="en-PT" dirty="0"/>
          </a:p>
        </p:txBody>
      </p:sp>
      <p:sp>
        <p:nvSpPr>
          <p:cNvPr id="60" name="Subtitle 11">
            <a:extLst>
              <a:ext uri="{FF2B5EF4-FFF2-40B4-BE49-F238E27FC236}">
                <a16:creationId xmlns:a16="http://schemas.microsoft.com/office/drawing/2014/main" id="{ABC7F11C-C893-354D-DAC9-BAD52483AEAE}"/>
              </a:ext>
            </a:extLst>
          </p:cNvPr>
          <p:cNvSpPr txBox="1">
            <a:spLocks/>
          </p:cNvSpPr>
          <p:nvPr/>
        </p:nvSpPr>
        <p:spPr>
          <a:xfrm>
            <a:off x="0" y="1280198"/>
            <a:ext cx="3287039" cy="490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r>
              <a:rPr lang="nl-NL" dirty="0" err="1"/>
              <a:t>Gradient-based</a:t>
            </a:r>
            <a:endParaRPr lang="en-PT" dirty="0"/>
          </a:p>
        </p:txBody>
      </p:sp>
      <p:sp>
        <p:nvSpPr>
          <p:cNvPr id="61" name="Subtitle 12">
            <a:extLst>
              <a:ext uri="{FF2B5EF4-FFF2-40B4-BE49-F238E27FC236}">
                <a16:creationId xmlns:a16="http://schemas.microsoft.com/office/drawing/2014/main" id="{DE5BC1C1-A860-D37B-69E2-7C4E8448F3D6}"/>
              </a:ext>
            </a:extLst>
          </p:cNvPr>
          <p:cNvSpPr txBox="1">
            <a:spLocks/>
          </p:cNvSpPr>
          <p:nvPr/>
        </p:nvSpPr>
        <p:spPr>
          <a:xfrm>
            <a:off x="226321" y="1870181"/>
            <a:ext cx="2821675" cy="2914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buFont typeface="Arial" panose="020B0604020202020204" pitchFamily="34" charset="0"/>
              <a:buChar char="•"/>
            </a:pPr>
            <a:r>
              <a:rPr lang="en-PT" dirty="0"/>
              <a:t>DNN specific method</a:t>
            </a:r>
          </a:p>
          <a:p>
            <a:pPr algn="l">
              <a:buFont typeface="Arial" panose="020B0604020202020204" pitchFamily="34" charset="0"/>
              <a:buChar char="•"/>
            </a:pPr>
            <a:endParaRPr lang="en-PT" dirty="0"/>
          </a:p>
          <a:p>
            <a:pPr algn="l">
              <a:buFont typeface="Arial" panose="020B0604020202020204" pitchFamily="34" charset="0"/>
              <a:buChar char="•"/>
            </a:pPr>
            <a:r>
              <a:rPr lang="en-PT" dirty="0"/>
              <a:t>Backpropagates the gradient to identify importante regions for the output</a:t>
            </a:r>
          </a:p>
          <a:p>
            <a:pPr algn="l">
              <a:buFont typeface="Arial" panose="020B0604020202020204" pitchFamily="34" charset="0"/>
              <a:buChar char="•"/>
            </a:pPr>
            <a:endParaRPr lang="en-PT" dirty="0"/>
          </a:p>
          <a:p>
            <a:pPr algn="l">
              <a:buFont typeface="Arial" panose="020B0604020202020204" pitchFamily="34" charset="0"/>
              <a:buChar char="•"/>
            </a:pPr>
            <a:endParaRPr lang="en-PT" dirty="0"/>
          </a:p>
          <a:p>
            <a:pPr algn="l">
              <a:buFont typeface="Arial" panose="020B0604020202020204" pitchFamily="34" charset="0"/>
              <a:buChar char="•"/>
            </a:pPr>
            <a:endParaRPr lang="en-PT" dirty="0"/>
          </a:p>
          <a:p>
            <a:pPr algn="l">
              <a:buFont typeface="Arial" panose="020B0604020202020204" pitchFamily="34" charset="0"/>
              <a:buChar char="•"/>
            </a:pPr>
            <a:r>
              <a:rPr lang="en-PT" dirty="0"/>
              <a:t>Algorithms: Class Activation Mapping (CAM), or Grad-CAM </a:t>
            </a:r>
          </a:p>
        </p:txBody>
      </p:sp>
      <p:sp>
        <p:nvSpPr>
          <p:cNvPr id="62" name="Subtitle 11">
            <a:extLst>
              <a:ext uri="{FF2B5EF4-FFF2-40B4-BE49-F238E27FC236}">
                <a16:creationId xmlns:a16="http://schemas.microsoft.com/office/drawing/2014/main" id="{EAE78BC9-D25A-8096-C9D5-227627BCDAFE}"/>
              </a:ext>
            </a:extLst>
          </p:cNvPr>
          <p:cNvSpPr txBox="1">
            <a:spLocks/>
          </p:cNvSpPr>
          <p:nvPr/>
        </p:nvSpPr>
        <p:spPr>
          <a:xfrm>
            <a:off x="5856963" y="1280198"/>
            <a:ext cx="3287039" cy="490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r>
              <a:rPr lang="en-GB" dirty="0"/>
              <a:t>M</a:t>
            </a:r>
            <a:r>
              <a:rPr lang="en-PT" dirty="0"/>
              <a:t>eta-models</a:t>
            </a:r>
          </a:p>
        </p:txBody>
      </p:sp>
      <p:sp>
        <p:nvSpPr>
          <p:cNvPr id="2" name="Subtitle 11">
            <a:extLst>
              <a:ext uri="{FF2B5EF4-FFF2-40B4-BE49-F238E27FC236}">
                <a16:creationId xmlns:a16="http://schemas.microsoft.com/office/drawing/2014/main" id="{E9CB0EAE-F98C-5FB4-720A-EBBCE609AD1C}"/>
              </a:ext>
            </a:extLst>
          </p:cNvPr>
          <p:cNvSpPr txBox="1">
            <a:spLocks/>
          </p:cNvSpPr>
          <p:nvPr/>
        </p:nvSpPr>
        <p:spPr>
          <a:xfrm>
            <a:off x="2808960" y="1280198"/>
            <a:ext cx="3287039" cy="490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r>
              <a:rPr lang="en-GB" dirty="0"/>
              <a:t>Permutation-based</a:t>
            </a:r>
            <a:endParaRPr lang="en-PT" dirty="0"/>
          </a:p>
        </p:txBody>
      </p:sp>
      <p:sp>
        <p:nvSpPr>
          <p:cNvPr id="3" name="Subtitle 12">
            <a:extLst>
              <a:ext uri="{FF2B5EF4-FFF2-40B4-BE49-F238E27FC236}">
                <a16:creationId xmlns:a16="http://schemas.microsoft.com/office/drawing/2014/main" id="{772370D5-C896-9A4A-F599-A5F024CB4C42}"/>
              </a:ext>
            </a:extLst>
          </p:cNvPr>
          <p:cNvSpPr txBox="1">
            <a:spLocks/>
          </p:cNvSpPr>
          <p:nvPr/>
        </p:nvSpPr>
        <p:spPr>
          <a:xfrm>
            <a:off x="3161161" y="1870181"/>
            <a:ext cx="2821675" cy="2914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buFont typeface="Arial" panose="020B0604020202020204" pitchFamily="34" charset="0"/>
              <a:buChar char="•"/>
            </a:pPr>
            <a:r>
              <a:rPr lang="en-PT" dirty="0"/>
              <a:t>Works for any model</a:t>
            </a:r>
          </a:p>
          <a:p>
            <a:pPr marL="114300" indent="0" algn="l"/>
            <a:endParaRPr lang="en-PT" dirty="0"/>
          </a:p>
          <a:p>
            <a:pPr algn="l">
              <a:buFont typeface="Arial" panose="020B0604020202020204" pitchFamily="34" charset="0"/>
              <a:buChar char="•"/>
            </a:pPr>
            <a:r>
              <a:rPr lang="en-PT" dirty="0"/>
              <a:t>Makes permutations to the input, and observes the impact in the output</a:t>
            </a:r>
          </a:p>
          <a:p>
            <a:pPr marL="114300" indent="0" algn="l"/>
            <a:endParaRPr lang="en-PT" dirty="0"/>
          </a:p>
          <a:p>
            <a:pPr marL="114300" indent="0" algn="l"/>
            <a:endParaRPr lang="en-PT" dirty="0"/>
          </a:p>
          <a:p>
            <a:pPr algn="l">
              <a:buFont typeface="Arial" panose="020B0604020202020204" pitchFamily="34" charset="0"/>
              <a:buChar char="•"/>
            </a:pPr>
            <a:endParaRPr lang="en-PT" dirty="0"/>
          </a:p>
          <a:p>
            <a:pPr algn="l">
              <a:buFont typeface="Arial" panose="020B0604020202020204" pitchFamily="34" charset="0"/>
              <a:buChar char="•"/>
            </a:pPr>
            <a:r>
              <a:rPr lang="en-PT" dirty="0"/>
              <a:t>Algorithms: SHAP, D-RISE, </a:t>
            </a:r>
            <a:r>
              <a:rPr lang="en-GB" dirty="0" err="1"/>
              <a:t>DeepLIFT</a:t>
            </a:r>
            <a:r>
              <a:rPr lang="en-GB" dirty="0"/>
              <a:t>, </a:t>
            </a:r>
            <a:r>
              <a:rPr lang="en-GB" dirty="0" err="1"/>
              <a:t>EigenCAM</a:t>
            </a:r>
            <a:endParaRPr lang="en-PT" dirty="0"/>
          </a:p>
        </p:txBody>
      </p:sp>
    </p:spTree>
    <p:extLst>
      <p:ext uri="{BB962C8B-B14F-4D97-AF65-F5344CB8AC3E}">
        <p14:creationId xmlns:p14="http://schemas.microsoft.com/office/powerpoint/2010/main" val="2001026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130631" y="2723801"/>
            <a:ext cx="3070117"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Insertion</a:t>
            </a:r>
            <a:endParaRPr dirty="0"/>
          </a:p>
        </p:txBody>
      </p:sp>
      <p:sp>
        <p:nvSpPr>
          <p:cNvPr id="1435" name="Google Shape;1435;p110"/>
          <p:cNvSpPr txBox="1">
            <a:spLocks noGrp="1"/>
          </p:cNvSpPr>
          <p:nvPr>
            <p:ph type="subTitle" idx="6"/>
          </p:nvPr>
        </p:nvSpPr>
        <p:spPr>
          <a:xfrm>
            <a:off x="924686" y="321985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Slowly inserting the pixels</a:t>
            </a:r>
            <a:endParaRPr dirty="0"/>
          </a:p>
        </p:txBody>
      </p:sp>
      <p:sp>
        <p:nvSpPr>
          <p:cNvPr id="1436" name="Google Shape;1436;p110"/>
          <p:cNvSpPr txBox="1">
            <a:spLocks noGrp="1"/>
          </p:cNvSpPr>
          <p:nvPr>
            <p:ph type="subTitle" idx="1"/>
          </p:nvPr>
        </p:nvSpPr>
        <p:spPr>
          <a:xfrm>
            <a:off x="32650" y="1360547"/>
            <a:ext cx="2906836"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Deletion</a:t>
            </a:r>
            <a:endParaRPr dirty="0"/>
          </a:p>
        </p:txBody>
      </p:sp>
      <p:sp>
        <p:nvSpPr>
          <p:cNvPr id="1437" name="Google Shape;1437;p110"/>
          <p:cNvSpPr txBox="1">
            <a:spLocks noGrp="1"/>
          </p:cNvSpPr>
          <p:nvPr>
            <p:ph type="subTitle" idx="2"/>
          </p:nvPr>
        </p:nvSpPr>
        <p:spPr>
          <a:xfrm>
            <a:off x="924686" y="1788764"/>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Slowly deleting the pixels</a:t>
            </a:r>
            <a:endParaRPr dirty="0"/>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lvl="0"/>
            <a:r>
              <a:rPr lang="en" dirty="0"/>
              <a:t>XAI – </a:t>
            </a:r>
            <a:r>
              <a:rPr lang="pt-PT" dirty="0" err="1"/>
              <a:t>Evaluation</a:t>
            </a:r>
            <a:r>
              <a:rPr lang="pt-PT" dirty="0"/>
              <a:t> </a:t>
            </a:r>
            <a:r>
              <a:rPr lang="pt-PT" dirty="0" err="1"/>
              <a:t>of</a:t>
            </a:r>
            <a:r>
              <a:rPr lang="pt-PT" dirty="0"/>
              <a:t> </a:t>
            </a:r>
            <a:r>
              <a:rPr lang="pt-PT" dirty="0" err="1"/>
              <a:t>saliency</a:t>
            </a:r>
            <a:r>
              <a:rPr lang="pt-PT" dirty="0"/>
              <a:t> </a:t>
            </a:r>
            <a:r>
              <a:rPr lang="pt-PT" dirty="0" err="1"/>
              <a:t>maps</a:t>
            </a:r>
            <a:endParaRPr dirty="0"/>
          </a:p>
        </p:txBody>
      </p:sp>
      <p:pic>
        <p:nvPicPr>
          <p:cNvPr id="1441" name="Google Shape;1441;p110"/>
          <p:cNvPicPr preferRelativeResize="0"/>
          <p:nvPr/>
        </p:nvPicPr>
        <p:blipFill>
          <a:blip r:embed="rId3"/>
          <a:srcRect/>
          <a:stretch/>
        </p:blipFill>
        <p:spPr>
          <a:xfrm>
            <a:off x="3422009" y="1360547"/>
            <a:ext cx="4676477" cy="2422406"/>
          </a:xfrm>
          <a:prstGeom prst="rect">
            <a:avLst/>
          </a:prstGeom>
          <a:noFill/>
          <a:ln w="28575" cap="flat" cmpd="sng">
            <a:solidFill>
              <a:schemeClr val="accent1"/>
            </a:solidFill>
            <a:prstDash val="solid"/>
            <a:round/>
            <a:headEnd type="none" w="sm" len="sm"/>
            <a:tailEnd type="none" w="sm" len="sm"/>
          </a:ln>
        </p:spPr>
      </p:pic>
      <p:pic>
        <p:nvPicPr>
          <p:cNvPr id="8" name="Google Shape;1441;p110">
            <a:extLst>
              <a:ext uri="{FF2B5EF4-FFF2-40B4-BE49-F238E27FC236}">
                <a16:creationId xmlns:a16="http://schemas.microsoft.com/office/drawing/2014/main" id="{DBB5969A-4595-9273-5D0B-CEC7C7E0AAF6}"/>
              </a:ext>
            </a:extLst>
          </p:cNvPr>
          <p:cNvPicPr preferRelativeResize="0"/>
          <p:nvPr/>
        </p:nvPicPr>
        <p:blipFill>
          <a:blip r:embed="rId4"/>
          <a:srcRect/>
          <a:stretch/>
        </p:blipFill>
        <p:spPr>
          <a:xfrm>
            <a:off x="3422008" y="1370155"/>
            <a:ext cx="4676477" cy="2403189"/>
          </a:xfrm>
          <a:prstGeom prst="rect">
            <a:avLst/>
          </a:prstGeom>
          <a:noFill/>
          <a:ln w="28575" cap="flat" cmpd="sng">
            <a:solidFill>
              <a:schemeClr val="accent1"/>
            </a:solidFill>
            <a:prstDash val="solid"/>
            <a:round/>
            <a:headEnd type="none" w="sm" len="sm"/>
            <a:tailEnd type="none" w="sm" len="sm"/>
          </a:ln>
        </p:spPr>
      </p:pic>
      <p:pic>
        <p:nvPicPr>
          <p:cNvPr id="9" name="Google Shape;1441;p110">
            <a:extLst>
              <a:ext uri="{FF2B5EF4-FFF2-40B4-BE49-F238E27FC236}">
                <a16:creationId xmlns:a16="http://schemas.microsoft.com/office/drawing/2014/main" id="{1213E321-A29D-4288-7054-B559B1C1251E}"/>
              </a:ext>
            </a:extLst>
          </p:cNvPr>
          <p:cNvPicPr preferRelativeResize="0"/>
          <p:nvPr/>
        </p:nvPicPr>
        <p:blipFill>
          <a:blip r:embed="rId5"/>
          <a:srcRect/>
          <a:stretch/>
        </p:blipFill>
        <p:spPr>
          <a:xfrm>
            <a:off x="3422007" y="1370154"/>
            <a:ext cx="4676477" cy="2422405"/>
          </a:xfrm>
          <a:prstGeom prst="rect">
            <a:avLst/>
          </a:prstGeom>
          <a:noFill/>
          <a:ln w="2857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13157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4">
                                            <p:txEl>
                                              <p:pRg st="0" end="0"/>
                                            </p:txEl>
                                          </p:spTgt>
                                        </p:tgtEl>
                                        <p:attrNameLst>
                                          <p:attrName>style.visibility</p:attrName>
                                        </p:attrNameLst>
                                      </p:cBhvr>
                                      <p:to>
                                        <p:strVal val="visible"/>
                                      </p:to>
                                    </p:set>
                                    <p:animEffect transition="in" filter="fade">
                                      <p:cBhvr>
                                        <p:cTn id="10" dur="500"/>
                                        <p:tgtEl>
                                          <p:spTgt spid="143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35">
                                            <p:txEl>
                                              <p:pRg st="0" end="0"/>
                                            </p:txEl>
                                          </p:spTgt>
                                        </p:tgtEl>
                                        <p:attrNameLst>
                                          <p:attrName>style.visibility</p:attrName>
                                        </p:attrNameLst>
                                      </p:cBhvr>
                                      <p:to>
                                        <p:strVal val="visible"/>
                                      </p:to>
                                    </p:set>
                                    <p:animEffect transition="in" filter="fade">
                                      <p:cBhvr>
                                        <p:cTn id="13" dur="500"/>
                                        <p:tgtEl>
                                          <p:spTgt spid="143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 grpId="0" build="p"/>
      <p:bldP spid="143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302488" y="2416838"/>
            <a:ext cx="6539023" cy="818400"/>
          </a:xfrm>
          <a:prstGeom prst="rect">
            <a:avLst/>
          </a:prstGeom>
        </p:spPr>
        <p:txBody>
          <a:bodyPr spcFirstLastPara="1" wrap="square" lIns="91425" tIns="91425" rIns="91425" bIns="91425" anchor="t" anchorCtr="0">
            <a:noAutofit/>
          </a:bodyPr>
          <a:lstStyle/>
          <a:p>
            <a:pPr algn="ctr"/>
            <a:r>
              <a:rPr lang="en-GB" dirty="0"/>
              <a:t>Experiments &amp; Results</a:t>
            </a:r>
            <a:br>
              <a:rPr lang="en-GB" dirty="0"/>
            </a:br>
            <a:endParaRPr lang="en-GB" dirty="0"/>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Tree>
    <p:extLst>
      <p:ext uri="{BB962C8B-B14F-4D97-AF65-F5344CB8AC3E}">
        <p14:creationId xmlns:p14="http://schemas.microsoft.com/office/powerpoint/2010/main" val="2130433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5164399" y="2815142"/>
            <a:ext cx="3070117"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XAI algorithms</a:t>
            </a:r>
            <a:endParaRPr dirty="0"/>
          </a:p>
        </p:txBody>
      </p:sp>
      <p:sp>
        <p:nvSpPr>
          <p:cNvPr id="1435" name="Google Shape;1435;p110"/>
          <p:cNvSpPr txBox="1">
            <a:spLocks noGrp="1"/>
          </p:cNvSpPr>
          <p:nvPr>
            <p:ph type="subTitle" idx="6"/>
          </p:nvPr>
        </p:nvSpPr>
        <p:spPr>
          <a:xfrm>
            <a:off x="5752223" y="3311200"/>
            <a:ext cx="2482293"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nl-NL" dirty="0" err="1"/>
              <a:t>Grad</a:t>
            </a:r>
            <a:r>
              <a:rPr lang="nl-NL" dirty="0"/>
              <a:t>-CAM, </a:t>
            </a:r>
            <a:r>
              <a:rPr lang="nl-NL" dirty="0" err="1"/>
              <a:t>EigenCAM</a:t>
            </a:r>
            <a:r>
              <a:rPr lang="nl-NL" dirty="0"/>
              <a:t>, D-RISE, LIME</a:t>
            </a:r>
            <a:endParaRPr dirty="0"/>
          </a:p>
        </p:txBody>
      </p:sp>
      <p:sp>
        <p:nvSpPr>
          <p:cNvPr id="1436" name="Google Shape;1436;p110"/>
          <p:cNvSpPr txBox="1">
            <a:spLocks noGrp="1"/>
          </p:cNvSpPr>
          <p:nvPr>
            <p:ph type="subTitle" idx="1"/>
          </p:nvPr>
        </p:nvSpPr>
        <p:spPr>
          <a:xfrm>
            <a:off x="5327679" y="1172841"/>
            <a:ext cx="2906836"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Dataset</a:t>
            </a:r>
            <a:endParaRPr dirty="0"/>
          </a:p>
        </p:txBody>
      </p:sp>
      <p:sp>
        <p:nvSpPr>
          <p:cNvPr id="1437" name="Google Shape;1437;p110"/>
          <p:cNvSpPr txBox="1">
            <a:spLocks noGrp="1"/>
          </p:cNvSpPr>
          <p:nvPr>
            <p:ph type="subTitle" idx="2"/>
          </p:nvPr>
        </p:nvSpPr>
        <p:spPr>
          <a:xfrm>
            <a:off x="5858540" y="1601058"/>
            <a:ext cx="2375976"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”Dog and Cat Dataset”</a:t>
            </a:r>
            <a:endParaRPr dirty="0"/>
          </a:p>
        </p:txBody>
      </p:sp>
      <p:sp>
        <p:nvSpPr>
          <p:cNvPr id="1438" name="Google Shape;1438;p110"/>
          <p:cNvSpPr txBox="1">
            <a:spLocks noGrp="1"/>
          </p:cNvSpPr>
          <p:nvPr>
            <p:ph type="subTitle" idx="3"/>
          </p:nvPr>
        </p:nvSpPr>
        <p:spPr>
          <a:xfrm>
            <a:off x="5752223" y="1885131"/>
            <a:ext cx="2482293"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Model</a:t>
            </a:r>
            <a:endParaRPr dirty="0"/>
          </a:p>
        </p:txBody>
      </p:sp>
      <p:sp>
        <p:nvSpPr>
          <p:cNvPr id="1439" name="Google Shape;1439;p110"/>
          <p:cNvSpPr txBox="1">
            <a:spLocks noGrp="1"/>
          </p:cNvSpPr>
          <p:nvPr>
            <p:ph type="subTitle" idx="4"/>
          </p:nvPr>
        </p:nvSpPr>
        <p:spPr>
          <a:xfrm>
            <a:off x="5858540" y="2347438"/>
            <a:ext cx="2375976"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Faster RCNN with a </a:t>
            </a:r>
            <a:r>
              <a:rPr lang="en" dirty="0" err="1"/>
              <a:t>MobileNet</a:t>
            </a:r>
            <a:r>
              <a:rPr lang="en" dirty="0"/>
              <a:t> V3 backbone</a:t>
            </a:r>
            <a:endParaRPr dirty="0"/>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lvl="0"/>
            <a:r>
              <a:rPr lang="en-GB" dirty="0"/>
              <a:t>Results - Prerequisites</a:t>
            </a:r>
            <a:endParaRPr dirty="0"/>
          </a:p>
        </p:txBody>
      </p:sp>
      <p:pic>
        <p:nvPicPr>
          <p:cNvPr id="1441" name="Google Shape;1441;p110"/>
          <p:cNvPicPr preferRelativeResize="0"/>
          <p:nvPr/>
        </p:nvPicPr>
        <p:blipFill>
          <a:blip r:embed="rId3"/>
          <a:srcRect/>
          <a:stretch/>
        </p:blipFill>
        <p:spPr>
          <a:xfrm>
            <a:off x="455518" y="1477926"/>
            <a:ext cx="4676477" cy="2073347"/>
          </a:xfrm>
          <a:prstGeom prst="rect">
            <a:avLst/>
          </a:prstGeom>
          <a:noFill/>
          <a:ln w="2857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882510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58" name="Title 8">
            <a:extLst>
              <a:ext uri="{FF2B5EF4-FFF2-40B4-BE49-F238E27FC236}">
                <a16:creationId xmlns:a16="http://schemas.microsoft.com/office/drawing/2014/main" id="{CD8CAFAB-6BB8-1403-9454-20BAF55EF5B4}"/>
              </a:ext>
            </a:extLst>
          </p:cNvPr>
          <p:cNvSpPr>
            <a:spLocks noGrp="1"/>
          </p:cNvSpPr>
          <p:nvPr>
            <p:ph type="title"/>
          </p:nvPr>
        </p:nvSpPr>
        <p:spPr>
          <a:xfrm>
            <a:off x="1960894" y="445025"/>
            <a:ext cx="5222211" cy="572700"/>
          </a:xfrm>
        </p:spPr>
        <p:txBody>
          <a:bodyPr/>
          <a:lstStyle/>
          <a:p>
            <a:r>
              <a:rPr lang="en" dirty="0"/>
              <a:t>Results – </a:t>
            </a:r>
            <a:r>
              <a:rPr lang="en-GB" dirty="0"/>
              <a:t>Comparison</a:t>
            </a:r>
            <a:endParaRPr lang="en-PT" dirty="0"/>
          </a:p>
        </p:txBody>
      </p:sp>
      <p:pic>
        <p:nvPicPr>
          <p:cNvPr id="2" name="Google Shape;1441;p110">
            <a:extLst>
              <a:ext uri="{FF2B5EF4-FFF2-40B4-BE49-F238E27FC236}">
                <a16:creationId xmlns:a16="http://schemas.microsoft.com/office/drawing/2014/main" id="{3E72D1F8-AC87-C33B-D403-7646D8341FB8}"/>
              </a:ext>
            </a:extLst>
          </p:cNvPr>
          <p:cNvPicPr preferRelativeResize="0"/>
          <p:nvPr/>
        </p:nvPicPr>
        <p:blipFill>
          <a:blip r:embed="rId3"/>
          <a:srcRect/>
          <a:stretch/>
        </p:blipFill>
        <p:spPr>
          <a:xfrm>
            <a:off x="2156834" y="1292936"/>
            <a:ext cx="4830331" cy="3366496"/>
          </a:xfrm>
          <a:prstGeom prst="rect">
            <a:avLst/>
          </a:prstGeom>
          <a:noFill/>
          <a:ln w="28575" cap="flat" cmpd="sng">
            <a:solidFill>
              <a:schemeClr val="accent1"/>
            </a:solidFill>
            <a:prstDash val="solid"/>
            <a:round/>
            <a:headEnd type="none" w="sm" len="sm"/>
            <a:tailEnd type="none" w="sm" len="sm"/>
          </a:ln>
        </p:spPr>
      </p:pic>
      <p:pic>
        <p:nvPicPr>
          <p:cNvPr id="10" name="Google Shape;1441;p110">
            <a:extLst>
              <a:ext uri="{FF2B5EF4-FFF2-40B4-BE49-F238E27FC236}">
                <a16:creationId xmlns:a16="http://schemas.microsoft.com/office/drawing/2014/main" id="{0C626E0F-546E-6319-B2A5-76F8CBD19BF6}"/>
              </a:ext>
            </a:extLst>
          </p:cNvPr>
          <p:cNvPicPr preferRelativeResize="0"/>
          <p:nvPr/>
        </p:nvPicPr>
        <p:blipFill>
          <a:blip r:embed="rId4"/>
          <a:srcRect/>
          <a:stretch/>
        </p:blipFill>
        <p:spPr>
          <a:xfrm>
            <a:off x="2156834" y="1292936"/>
            <a:ext cx="4830331" cy="3366496"/>
          </a:xfrm>
          <a:prstGeom prst="rect">
            <a:avLst/>
          </a:prstGeom>
          <a:noFill/>
          <a:ln w="2857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66192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95" name="Google Shape;495;p61"/>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Computer vision</a:t>
            </a:r>
            <a:endParaRPr dirty="0"/>
          </a:p>
        </p:txBody>
      </p:sp>
      <p:sp>
        <p:nvSpPr>
          <p:cNvPr id="496" name="Google Shape;496;p61"/>
          <p:cNvSpPr txBox="1">
            <a:spLocks noGrp="1"/>
          </p:cNvSpPr>
          <p:nvPr>
            <p:ph type="subTitle" idx="1"/>
          </p:nvPr>
        </p:nvSpPr>
        <p:spPr>
          <a:xfrm>
            <a:off x="5001000" y="1942925"/>
            <a:ext cx="2836714"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Explainable AI</a:t>
            </a:r>
            <a:endParaRPr dirty="0"/>
          </a:p>
        </p:txBody>
      </p:sp>
      <p:sp>
        <p:nvSpPr>
          <p:cNvPr id="497" name="Google Shape;497;p61"/>
          <p:cNvSpPr txBox="1">
            <a:spLocks noGrp="1"/>
          </p:cNvSpPr>
          <p:nvPr>
            <p:ph type="subTitle" idx="2"/>
          </p:nvPr>
        </p:nvSpPr>
        <p:spPr>
          <a:xfrm>
            <a:off x="5351614" y="2255100"/>
            <a:ext cx="2486100" cy="618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nl-NL" dirty="0" err="1"/>
              <a:t>What</a:t>
            </a:r>
            <a:r>
              <a:rPr lang="nl-NL" dirty="0"/>
              <a:t> is </a:t>
            </a:r>
            <a:r>
              <a:rPr lang="nl-NL" dirty="0" err="1"/>
              <a:t>it</a:t>
            </a:r>
            <a:r>
              <a:rPr lang="nl-NL" dirty="0"/>
              <a:t>? </a:t>
            </a:r>
          </a:p>
          <a:p>
            <a:pPr marL="285750" lvl="0" indent="-285750" algn="l" rtl="0">
              <a:spcBef>
                <a:spcPts val="0"/>
              </a:spcBef>
              <a:spcAft>
                <a:spcPts val="0"/>
              </a:spcAft>
              <a:buFont typeface="Arial" panose="020B0604020202020204" pitchFamily="34" charset="0"/>
              <a:buChar char="•"/>
            </a:pPr>
            <a:r>
              <a:rPr lang="nl-NL" dirty="0" err="1"/>
              <a:t>Why</a:t>
            </a:r>
            <a:r>
              <a:rPr lang="nl-NL" dirty="0"/>
              <a:t> is </a:t>
            </a:r>
            <a:r>
              <a:rPr lang="nl-NL" dirty="0" err="1"/>
              <a:t>it</a:t>
            </a:r>
            <a:r>
              <a:rPr lang="nl-NL" dirty="0"/>
              <a:t> </a:t>
            </a:r>
            <a:r>
              <a:rPr lang="nl-NL" dirty="0" err="1"/>
              <a:t>useful</a:t>
            </a:r>
            <a:r>
              <a:rPr lang="nl-NL" dirty="0"/>
              <a:t>?</a:t>
            </a:r>
            <a:endParaRPr dirty="0"/>
          </a:p>
        </p:txBody>
      </p:sp>
      <p:sp>
        <p:nvSpPr>
          <p:cNvPr id="498" name="Google Shape;498;p61"/>
          <p:cNvSpPr txBox="1">
            <a:spLocks noGrp="1"/>
          </p:cNvSpPr>
          <p:nvPr>
            <p:ph type="subTitle" idx="4"/>
          </p:nvPr>
        </p:nvSpPr>
        <p:spPr>
          <a:xfrm>
            <a:off x="1655200" y="2255100"/>
            <a:ext cx="2486100" cy="76568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nl-NL" dirty="0" err="1"/>
              <a:t>What</a:t>
            </a:r>
            <a:r>
              <a:rPr lang="nl-NL" dirty="0"/>
              <a:t> is </a:t>
            </a:r>
            <a:r>
              <a:rPr lang="nl-NL" dirty="0" err="1"/>
              <a:t>it</a:t>
            </a:r>
            <a:r>
              <a:rPr lang="nl-NL" dirty="0"/>
              <a:t>?</a:t>
            </a:r>
          </a:p>
          <a:p>
            <a:pPr marL="285750" lvl="0" indent="-285750" algn="l" rtl="0">
              <a:spcBef>
                <a:spcPts val="0"/>
              </a:spcBef>
              <a:spcAft>
                <a:spcPts val="0"/>
              </a:spcAft>
              <a:buFont typeface="Arial" panose="020B0604020202020204" pitchFamily="34" charset="0"/>
              <a:buChar char="•"/>
            </a:pPr>
            <a:r>
              <a:rPr lang="nl-NL" dirty="0"/>
              <a:t>Type of </a:t>
            </a:r>
            <a:r>
              <a:rPr lang="nl-NL" dirty="0" err="1"/>
              <a:t>problems</a:t>
            </a:r>
            <a:endParaRPr lang="nl-NL" dirty="0"/>
          </a:p>
          <a:p>
            <a:pPr marL="285750" lvl="0" indent="-285750" algn="l" rtl="0">
              <a:spcBef>
                <a:spcPts val="0"/>
              </a:spcBef>
              <a:spcAft>
                <a:spcPts val="0"/>
              </a:spcAft>
              <a:buFont typeface="Arial" panose="020B0604020202020204" pitchFamily="34" charset="0"/>
              <a:buChar char="•"/>
            </a:pPr>
            <a:r>
              <a:rPr lang="nl-NL" dirty="0" err="1"/>
              <a:t>Algorithms</a:t>
            </a:r>
            <a:r>
              <a:rPr lang="nl-NL" dirty="0"/>
              <a:t> </a:t>
            </a:r>
            <a:endParaRPr dirty="0"/>
          </a:p>
        </p:txBody>
      </p:sp>
      <p:sp>
        <p:nvSpPr>
          <p:cNvPr id="499" name="Google Shape;499;p61"/>
          <p:cNvSpPr txBox="1">
            <a:spLocks noGrp="1"/>
          </p:cNvSpPr>
          <p:nvPr>
            <p:ph type="subTitle" idx="5"/>
          </p:nvPr>
        </p:nvSpPr>
        <p:spPr>
          <a:xfrm>
            <a:off x="5001000" y="3723950"/>
            <a:ext cx="2486100" cy="6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Experiments &amp; Results</a:t>
            </a:r>
            <a:endParaRPr dirty="0"/>
          </a:p>
        </p:txBody>
      </p:sp>
      <p:sp>
        <p:nvSpPr>
          <p:cNvPr id="501" name="Google Shape;501;p61"/>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XAI Methods</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4" name="Google Shape;504;p61"/>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5" name="Google Shape;505;p61"/>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06" name="Google Shape;506;p61"/>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 name="Subtitle 2">
            <a:extLst>
              <a:ext uri="{FF2B5EF4-FFF2-40B4-BE49-F238E27FC236}">
                <a16:creationId xmlns:a16="http://schemas.microsoft.com/office/drawing/2014/main" id="{3FAAFC11-9DFF-ABFA-70CC-5521F986D1A4}"/>
              </a:ext>
            </a:extLst>
          </p:cNvPr>
          <p:cNvSpPr>
            <a:spLocks noGrp="1"/>
          </p:cNvSpPr>
          <p:nvPr>
            <p:ph type="subTitle" idx="8"/>
          </p:nvPr>
        </p:nvSpPr>
        <p:spPr>
          <a:xfrm>
            <a:off x="1491965" y="4036125"/>
            <a:ext cx="3345750" cy="747989"/>
          </a:xfrm>
        </p:spPr>
        <p:txBody>
          <a:bodyPr/>
          <a:lstStyle/>
          <a:p>
            <a:pPr algn="l">
              <a:buFont typeface="Arial" panose="020B0604020202020204" pitchFamily="34" charset="0"/>
              <a:buChar char="•"/>
            </a:pPr>
            <a:r>
              <a:rPr lang="en-PT" dirty="0"/>
              <a:t>Gradient-based methods</a:t>
            </a:r>
          </a:p>
          <a:p>
            <a:pPr algn="l">
              <a:buFont typeface="Arial" panose="020B0604020202020204" pitchFamily="34" charset="0"/>
              <a:buChar char="•"/>
            </a:pPr>
            <a:r>
              <a:rPr lang="en-PT" dirty="0"/>
              <a:t>Permutation-based methods</a:t>
            </a:r>
          </a:p>
          <a:p>
            <a:pPr algn="l">
              <a:buFont typeface="Arial" panose="020B0604020202020204" pitchFamily="34" charset="0"/>
              <a:buChar char="•"/>
            </a:pPr>
            <a:r>
              <a:rPr lang="en-PT" dirty="0"/>
              <a:t>Meta-model methods</a:t>
            </a:r>
          </a:p>
        </p:txBody>
      </p:sp>
    </p:spTree>
    <p:extLst>
      <p:ext uri="{BB962C8B-B14F-4D97-AF65-F5344CB8AC3E}">
        <p14:creationId xmlns:p14="http://schemas.microsoft.com/office/powerpoint/2010/main" val="3924346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lvl="0"/>
            <a:r>
              <a:rPr lang="en" dirty="0"/>
              <a:t>Results – </a:t>
            </a:r>
            <a:r>
              <a:rPr lang="en-GB" dirty="0"/>
              <a:t>Comparison</a:t>
            </a:r>
            <a:endParaRPr dirty="0"/>
          </a:p>
        </p:txBody>
      </p:sp>
      <p:graphicFrame>
        <p:nvGraphicFramePr>
          <p:cNvPr id="4" name="Google Shape;697;p80">
            <a:extLst>
              <a:ext uri="{FF2B5EF4-FFF2-40B4-BE49-F238E27FC236}">
                <a16:creationId xmlns:a16="http://schemas.microsoft.com/office/drawing/2014/main" id="{8C0D8B42-CD05-4F91-6757-126C0DFD5566}"/>
              </a:ext>
            </a:extLst>
          </p:cNvPr>
          <p:cNvGraphicFramePr/>
          <p:nvPr>
            <p:extLst>
              <p:ext uri="{D42A27DB-BD31-4B8C-83A1-F6EECF244321}">
                <p14:modId xmlns:p14="http://schemas.microsoft.com/office/powerpoint/2010/main" val="4106819799"/>
              </p:ext>
            </p:extLst>
          </p:nvPr>
        </p:nvGraphicFramePr>
        <p:xfrm>
          <a:off x="3655296" y="1360547"/>
          <a:ext cx="4794739" cy="2974635"/>
        </p:xfrm>
        <a:graphic>
          <a:graphicData uri="http://schemas.openxmlformats.org/drawingml/2006/table">
            <a:tbl>
              <a:tblPr>
                <a:noFill/>
                <a:tableStyleId>{FCEB9E11-F34E-4E75-B5CD-89FAD8C9EBFC}</a:tableStyleId>
              </a:tblPr>
              <a:tblGrid>
                <a:gridCol w="1365740">
                  <a:extLst>
                    <a:ext uri="{9D8B030D-6E8A-4147-A177-3AD203B41FA5}">
                      <a16:colId xmlns:a16="http://schemas.microsoft.com/office/drawing/2014/main" val="20000"/>
                    </a:ext>
                  </a:extLst>
                </a:gridCol>
                <a:gridCol w="1696499">
                  <a:extLst>
                    <a:ext uri="{9D8B030D-6E8A-4147-A177-3AD203B41FA5}">
                      <a16:colId xmlns:a16="http://schemas.microsoft.com/office/drawing/2014/main" val="20001"/>
                    </a:ext>
                  </a:extLst>
                </a:gridCol>
                <a:gridCol w="1732500">
                  <a:extLst>
                    <a:ext uri="{9D8B030D-6E8A-4147-A177-3AD203B41FA5}">
                      <a16:colId xmlns:a16="http://schemas.microsoft.com/office/drawing/2014/main" val="20002"/>
                    </a:ext>
                  </a:extLst>
                </a:gridCol>
              </a:tblGrid>
              <a:tr h="594927">
                <a:tc>
                  <a:txBody>
                    <a:bodyPr/>
                    <a:lstStyle/>
                    <a:p>
                      <a:pPr marL="0" lvl="0" indent="0" algn="l" rtl="0">
                        <a:spcBef>
                          <a:spcPts val="0"/>
                        </a:spcBef>
                        <a:spcAft>
                          <a:spcPts val="0"/>
                        </a:spcAft>
                        <a:buNone/>
                      </a:pPr>
                      <a:endParaRPr dirty="0"/>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dirty="0">
                          <a:solidFill>
                            <a:schemeClr val="dk1"/>
                          </a:solidFill>
                          <a:latin typeface="Vidaloka"/>
                          <a:ea typeface="Vidaloka"/>
                          <a:cs typeface="Vidaloka"/>
                          <a:sym typeface="Vidaloka"/>
                        </a:rPr>
                        <a:t>Deletion (</a:t>
                      </a:r>
                      <a:r>
                        <a:rPr lang="en-PT" sz="1400" b="0" i="0" u="none" strike="noStrike" cap="none" dirty="0">
                          <a:solidFill>
                            <a:srgbClr val="000000"/>
                          </a:solidFill>
                          <a:effectLst/>
                          <a:latin typeface="Arial"/>
                          <a:ea typeface="Arial"/>
                          <a:cs typeface="Arial"/>
                          <a:sym typeface="Arial"/>
                        </a:rPr>
                        <a:t>↓</a:t>
                      </a:r>
                      <a:r>
                        <a:rPr lang="en" sz="2000" dirty="0">
                          <a:solidFill>
                            <a:schemeClr val="dk1"/>
                          </a:solidFill>
                          <a:latin typeface="Vidaloka"/>
                          <a:ea typeface="Vidaloka"/>
                          <a:cs typeface="Vidaloka"/>
                          <a:sym typeface="Vidaloka"/>
                        </a:rPr>
                        <a:t>)</a:t>
                      </a:r>
                      <a:endParaRPr sz="2000" dirty="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dk1"/>
                          </a:solidFill>
                          <a:latin typeface="Vidaloka"/>
                          <a:ea typeface="Vidaloka"/>
                          <a:cs typeface="Vidaloka"/>
                          <a:sym typeface="Vidaloka"/>
                        </a:rPr>
                        <a:t>Insertion (</a:t>
                      </a:r>
                      <a:r>
                        <a:rPr lang="en-PT" sz="1400" b="0" i="0" u="none" strike="noStrike" cap="none" dirty="0">
                          <a:solidFill>
                            <a:srgbClr val="000000"/>
                          </a:solidFill>
                          <a:effectLst/>
                          <a:latin typeface="Arial"/>
                          <a:ea typeface="Arial"/>
                          <a:cs typeface="Arial"/>
                          <a:sym typeface="Arial"/>
                        </a:rPr>
                        <a:t>↑</a:t>
                      </a:r>
                      <a:r>
                        <a:rPr lang="en" sz="2000" dirty="0">
                          <a:solidFill>
                            <a:schemeClr val="dk1"/>
                          </a:solidFill>
                          <a:latin typeface="Vidaloka"/>
                          <a:ea typeface="Vidaloka"/>
                          <a:cs typeface="Vidaloka"/>
                          <a:sym typeface="Vidaloka"/>
                        </a:rPr>
                        <a:t>)</a:t>
                      </a:r>
                      <a:endParaRPr sz="2000" dirty="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94927">
                <a:tc>
                  <a:txBody>
                    <a:bodyPr/>
                    <a:lstStyle/>
                    <a:p>
                      <a:pPr marL="0" lvl="0" indent="0" algn="ctr" rtl="0">
                        <a:spcBef>
                          <a:spcPts val="0"/>
                        </a:spcBef>
                        <a:spcAft>
                          <a:spcPts val="0"/>
                        </a:spcAft>
                        <a:buNone/>
                      </a:pPr>
                      <a:r>
                        <a:rPr lang="en" sz="2000" dirty="0">
                          <a:solidFill>
                            <a:schemeClr val="lt1"/>
                          </a:solidFill>
                          <a:latin typeface="Vidaloka"/>
                          <a:ea typeface="Vidaloka"/>
                          <a:cs typeface="Vidaloka"/>
                          <a:sym typeface="Vidaloka"/>
                        </a:rPr>
                        <a:t>Grad-CAM</a:t>
                      </a:r>
                      <a:endParaRPr sz="2000" dirty="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dirty="0">
                          <a:solidFill>
                            <a:schemeClr val="dk1"/>
                          </a:solidFill>
                          <a:latin typeface="Montserrat"/>
                          <a:ea typeface="Montserrat"/>
                          <a:cs typeface="Montserrat"/>
                          <a:sym typeface="Montserrat"/>
                        </a:rPr>
                        <a:t>0.350</a:t>
                      </a:r>
                      <a:endParaRPr dirty="0">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0.370</a:t>
                      </a:r>
                      <a:endParaRPr dirty="0">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94927">
                <a:tc>
                  <a:txBody>
                    <a:bodyPr/>
                    <a:lstStyle/>
                    <a:p>
                      <a:pPr marL="0" lvl="0" indent="0" algn="ctr" rtl="0">
                        <a:spcBef>
                          <a:spcPts val="0"/>
                        </a:spcBef>
                        <a:spcAft>
                          <a:spcPts val="0"/>
                        </a:spcAft>
                        <a:buNone/>
                      </a:pPr>
                      <a:r>
                        <a:rPr lang="en" sz="2000" dirty="0">
                          <a:solidFill>
                            <a:schemeClr val="lt1"/>
                          </a:solidFill>
                          <a:latin typeface="Vidaloka"/>
                          <a:ea typeface="Vidaloka"/>
                          <a:cs typeface="Vidaloka"/>
                          <a:sym typeface="Vidaloka"/>
                        </a:rPr>
                        <a:t>EigenCAM</a:t>
                      </a:r>
                      <a:endParaRPr sz="2000" dirty="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0.381</a:t>
                      </a:r>
                      <a:endParaRPr dirty="0">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0.529</a:t>
                      </a:r>
                      <a:endParaRPr dirty="0">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94927">
                <a:tc>
                  <a:txBody>
                    <a:bodyPr/>
                    <a:lstStyle/>
                    <a:p>
                      <a:pPr marL="0" lvl="0" indent="0" algn="ctr" rtl="0">
                        <a:spcBef>
                          <a:spcPts val="0"/>
                        </a:spcBef>
                        <a:spcAft>
                          <a:spcPts val="0"/>
                        </a:spcAft>
                        <a:buNone/>
                      </a:pPr>
                      <a:r>
                        <a:rPr lang="en" sz="2000" dirty="0">
                          <a:solidFill>
                            <a:schemeClr val="lt1"/>
                          </a:solidFill>
                          <a:latin typeface="Vidaloka"/>
                          <a:ea typeface="Vidaloka"/>
                          <a:cs typeface="Vidaloka"/>
                          <a:sym typeface="Vidaloka"/>
                        </a:rPr>
                        <a:t>D-RISE</a:t>
                      </a:r>
                      <a:endParaRPr sz="2000" dirty="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0.143</a:t>
                      </a:r>
                      <a:endParaRPr dirty="0">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nl-NL" sz="1400" b="1" i="0" u="none" strike="noStrike" cap="none" dirty="0">
                          <a:solidFill>
                            <a:schemeClr val="dk1"/>
                          </a:solidFill>
                          <a:latin typeface="Montserrat"/>
                          <a:sym typeface="Arial"/>
                        </a:rPr>
                        <a:t>0.687</a:t>
                      </a:r>
                      <a:endParaRPr sz="1400" b="1" i="0" u="none" strike="noStrike" cap="none" dirty="0">
                        <a:solidFill>
                          <a:schemeClr val="dk1"/>
                        </a:solidFill>
                        <a:latin typeface="Montserrat"/>
                        <a:sym typeface="Aria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94927">
                <a:tc>
                  <a:txBody>
                    <a:bodyPr/>
                    <a:lstStyle/>
                    <a:p>
                      <a:pPr marL="0" lvl="0" indent="0" algn="ctr" rtl="0">
                        <a:spcBef>
                          <a:spcPts val="0"/>
                        </a:spcBef>
                        <a:spcAft>
                          <a:spcPts val="0"/>
                        </a:spcAft>
                        <a:buNone/>
                      </a:pPr>
                      <a:r>
                        <a:rPr lang="en" sz="2000" dirty="0">
                          <a:solidFill>
                            <a:schemeClr val="lt1"/>
                          </a:solidFill>
                          <a:latin typeface="Vidaloka"/>
                          <a:ea typeface="Vidaloka"/>
                          <a:cs typeface="Vidaloka"/>
                          <a:sym typeface="Vidaloka"/>
                        </a:rPr>
                        <a:t>LIME</a:t>
                      </a:r>
                      <a:endParaRPr sz="2000" dirty="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dirty="0">
                          <a:solidFill>
                            <a:schemeClr val="dk1"/>
                          </a:solidFill>
                          <a:latin typeface="Montserrat"/>
                          <a:ea typeface="Montserrat"/>
                          <a:cs typeface="Montserrat"/>
                          <a:sym typeface="Montserrat"/>
                        </a:rPr>
                        <a:t>0.061</a:t>
                      </a:r>
                      <a:endParaRPr b="1" dirty="0">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nl-NL" sz="1400" b="0" i="0" u="none" strike="noStrike" cap="none" dirty="0">
                          <a:solidFill>
                            <a:schemeClr val="dk1"/>
                          </a:solidFill>
                          <a:latin typeface="Montserrat"/>
                          <a:sym typeface="Arial"/>
                        </a:rPr>
                        <a:t>0.677</a:t>
                      </a:r>
                      <a:endParaRPr sz="1400" b="0" i="0" u="none" strike="noStrike" cap="none" dirty="0">
                        <a:solidFill>
                          <a:schemeClr val="dk1"/>
                        </a:solidFill>
                        <a:latin typeface="Montserrat"/>
                        <a:sym typeface="Aria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5" name="Subtitle 12">
            <a:extLst>
              <a:ext uri="{FF2B5EF4-FFF2-40B4-BE49-F238E27FC236}">
                <a16:creationId xmlns:a16="http://schemas.microsoft.com/office/drawing/2014/main" id="{A9E5BB78-1FE2-FB43-F197-87ADBDE91DA3}"/>
              </a:ext>
            </a:extLst>
          </p:cNvPr>
          <p:cNvSpPr txBox="1">
            <a:spLocks/>
          </p:cNvSpPr>
          <p:nvPr/>
        </p:nvSpPr>
        <p:spPr>
          <a:xfrm>
            <a:off x="248095" y="1687091"/>
            <a:ext cx="3287039" cy="2321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buFont typeface="Arial" panose="020B0604020202020204" pitchFamily="34" charset="0"/>
              <a:buChar char="•"/>
            </a:pPr>
            <a:r>
              <a:rPr lang="en-GB" dirty="0"/>
              <a:t>Deletion and Insertion do not concur on the best XAI method.</a:t>
            </a:r>
          </a:p>
          <a:p>
            <a:pPr marL="114300" indent="0" algn="l"/>
            <a:endParaRPr lang="en-PT" dirty="0"/>
          </a:p>
          <a:p>
            <a:pPr algn="l">
              <a:buFont typeface="Arial" panose="020B0604020202020204" pitchFamily="34" charset="0"/>
              <a:buChar char="•"/>
            </a:pPr>
            <a:r>
              <a:rPr lang="en-GB" dirty="0"/>
              <a:t>D-RISE and LIME stand out as the best methods.</a:t>
            </a:r>
          </a:p>
          <a:p>
            <a:pPr algn="l">
              <a:buFont typeface="Arial" panose="020B0604020202020204" pitchFamily="34" charset="0"/>
              <a:buChar char="•"/>
            </a:pPr>
            <a:endParaRPr lang="en-PT" dirty="0"/>
          </a:p>
          <a:p>
            <a:pPr algn="l">
              <a:buFont typeface="Arial" panose="020B0604020202020204" pitchFamily="34" charset="0"/>
              <a:buChar char="•"/>
            </a:pPr>
            <a:r>
              <a:rPr lang="en-GB" dirty="0"/>
              <a:t>Higher computational expensive methods reward better results.</a:t>
            </a:r>
            <a:endParaRPr lang="en-PT" dirty="0"/>
          </a:p>
        </p:txBody>
      </p:sp>
    </p:spTree>
    <p:extLst>
      <p:ext uri="{BB962C8B-B14F-4D97-AF65-F5344CB8AC3E}">
        <p14:creationId xmlns:p14="http://schemas.microsoft.com/office/powerpoint/2010/main" val="3479462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5" name="Google Shape;1435;p110"/>
          <p:cNvSpPr txBox="1">
            <a:spLocks noGrp="1"/>
          </p:cNvSpPr>
          <p:nvPr>
            <p:ph type="subTitle" idx="6"/>
          </p:nvPr>
        </p:nvSpPr>
        <p:spPr>
          <a:xfrm>
            <a:off x="1057860" y="3886123"/>
            <a:ext cx="7028277" cy="81235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nl-NL" dirty="0"/>
              <a:t>Two circles were added to the images identifying the target, this way simulating an artifact present on the dataset.</a:t>
            </a:r>
            <a:endParaRPr dirty="0"/>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Results – </a:t>
            </a:r>
            <a:r>
              <a:rPr lang="en-GB" dirty="0"/>
              <a:t>Artifact Data</a:t>
            </a:r>
            <a:endParaRPr dirty="0"/>
          </a:p>
        </p:txBody>
      </p:sp>
      <p:pic>
        <p:nvPicPr>
          <p:cNvPr id="1441" name="Google Shape;1441;p110"/>
          <p:cNvPicPr preferRelativeResize="0"/>
          <p:nvPr/>
        </p:nvPicPr>
        <p:blipFill>
          <a:blip r:embed="rId3"/>
          <a:srcRect/>
          <a:stretch/>
        </p:blipFill>
        <p:spPr>
          <a:xfrm>
            <a:off x="1297369" y="1257377"/>
            <a:ext cx="6549261" cy="2277757"/>
          </a:xfrm>
          <a:prstGeom prst="rect">
            <a:avLst/>
          </a:prstGeom>
          <a:noFill/>
          <a:ln w="2857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959029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58" name="Title 8">
            <a:extLst>
              <a:ext uri="{FF2B5EF4-FFF2-40B4-BE49-F238E27FC236}">
                <a16:creationId xmlns:a16="http://schemas.microsoft.com/office/drawing/2014/main" id="{CD8CAFAB-6BB8-1403-9454-20BAF55EF5B4}"/>
              </a:ext>
            </a:extLst>
          </p:cNvPr>
          <p:cNvSpPr>
            <a:spLocks noGrp="1"/>
          </p:cNvSpPr>
          <p:nvPr>
            <p:ph type="title"/>
          </p:nvPr>
        </p:nvSpPr>
        <p:spPr>
          <a:xfrm>
            <a:off x="1960894" y="445025"/>
            <a:ext cx="5222211" cy="572700"/>
          </a:xfrm>
        </p:spPr>
        <p:txBody>
          <a:bodyPr/>
          <a:lstStyle/>
          <a:p>
            <a:r>
              <a:rPr lang="en" dirty="0"/>
              <a:t> Results – </a:t>
            </a:r>
            <a:r>
              <a:rPr lang="en-GB" dirty="0"/>
              <a:t>Artifact Data</a:t>
            </a:r>
            <a:endParaRPr lang="en-PT" dirty="0"/>
          </a:p>
        </p:txBody>
      </p:sp>
      <p:pic>
        <p:nvPicPr>
          <p:cNvPr id="10" name="Google Shape;1441;p110">
            <a:extLst>
              <a:ext uri="{FF2B5EF4-FFF2-40B4-BE49-F238E27FC236}">
                <a16:creationId xmlns:a16="http://schemas.microsoft.com/office/drawing/2014/main" id="{0C626E0F-546E-6319-B2A5-76F8CBD19BF6}"/>
              </a:ext>
            </a:extLst>
          </p:cNvPr>
          <p:cNvPicPr preferRelativeResize="0"/>
          <p:nvPr/>
        </p:nvPicPr>
        <p:blipFill>
          <a:blip r:embed="rId3"/>
          <a:srcRect/>
          <a:stretch/>
        </p:blipFill>
        <p:spPr>
          <a:xfrm>
            <a:off x="1831726" y="1043092"/>
            <a:ext cx="5480545" cy="3607738"/>
          </a:xfrm>
          <a:prstGeom prst="rect">
            <a:avLst/>
          </a:prstGeom>
          <a:noFill/>
          <a:ln w="2857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1888701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work structure</a:t>
            </a:r>
            <a:endParaRPr dirty="0"/>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4" name="Google Shape;974;p92"/>
          <p:cNvSpPr txBox="1"/>
          <p:nvPr/>
        </p:nvSpPr>
        <p:spPr>
          <a:xfrm>
            <a:off x="5361958" y="3612644"/>
            <a:ext cx="1530000" cy="464100"/>
          </a:xfrm>
          <a:prstGeom prst="rect">
            <a:avLst/>
          </a:prstGeom>
          <a:noFill/>
          <a:ln>
            <a:noFill/>
          </a:ln>
        </p:spPr>
        <p:txBody>
          <a:bodyPr spcFirstLastPara="1" wrap="square" lIns="0" tIns="0" rIns="91425" bIns="91425" anchor="ctr" anchorCtr="0">
            <a:noAutofit/>
          </a:bodyPr>
          <a:lstStyle/>
          <a:p>
            <a:pPr algn="ctr">
              <a:buClr>
                <a:schemeClr val="dk2"/>
              </a:buClr>
              <a:buSzPts val="1100"/>
            </a:pPr>
            <a:r>
              <a:rPr lang="nl-NL" dirty="0" err="1">
                <a:solidFill>
                  <a:schemeClr val="dk1"/>
                </a:solidFill>
                <a:latin typeface="Montserrat"/>
                <a:ea typeface="Montserrat"/>
                <a:cs typeface="Montserrat"/>
                <a:sym typeface="Montserrat"/>
              </a:rPr>
              <a:t>Apply</a:t>
            </a:r>
            <a:r>
              <a:rPr lang="nl-NL" dirty="0">
                <a:solidFill>
                  <a:schemeClr val="dk1"/>
                </a:solidFill>
                <a:latin typeface="Montserrat"/>
                <a:ea typeface="Montserrat"/>
                <a:cs typeface="Montserrat"/>
                <a:sym typeface="Montserrat"/>
              </a:rPr>
              <a:t> the XAI </a:t>
            </a:r>
            <a:r>
              <a:rPr lang="nl-NL" dirty="0" err="1">
                <a:solidFill>
                  <a:schemeClr val="dk1"/>
                </a:solidFill>
                <a:latin typeface="Montserrat"/>
                <a:ea typeface="Montserrat"/>
                <a:cs typeface="Montserrat"/>
                <a:sym typeface="Montserrat"/>
              </a:rPr>
              <a:t>methods</a:t>
            </a:r>
            <a:endParaRPr dirty="0">
              <a:solidFill>
                <a:schemeClr val="dk1"/>
              </a:solidFill>
              <a:latin typeface="Montserrat"/>
              <a:ea typeface="Montserrat"/>
              <a:cs typeface="Montserrat"/>
              <a:sym typeface="Montserrat"/>
            </a:endParaRPr>
          </a:p>
        </p:txBody>
      </p:sp>
      <p:cxnSp>
        <p:nvCxnSpPr>
          <p:cNvPr id="979" name="Google Shape;979;p92"/>
          <p:cNvCxnSpPr>
            <a:cxnSpLocks/>
          </p:cNvCxnSpPr>
          <p:nvPr/>
        </p:nvCxnSpPr>
        <p:spPr>
          <a:xfrm rot="10800000">
            <a:off x="4559142" y="2319617"/>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2" name="Google Shape;982;p92"/>
          <p:cNvSpPr txBox="1"/>
          <p:nvPr/>
        </p:nvSpPr>
        <p:spPr>
          <a:xfrm>
            <a:off x="3709084" y="1492393"/>
            <a:ext cx="1725781" cy="716042"/>
          </a:xfrm>
          <a:prstGeom prst="rect">
            <a:avLst/>
          </a:prstGeom>
          <a:noFill/>
          <a:ln>
            <a:noFill/>
          </a:ln>
        </p:spPr>
        <p:txBody>
          <a:bodyPr spcFirstLastPara="1" wrap="square" lIns="0" tIns="0" rIns="91425" bIns="91425" anchor="t" anchorCtr="0">
            <a:noAutofit/>
          </a:bodyPr>
          <a:lstStyle/>
          <a:p>
            <a:pPr lvl="0" algn="ctr">
              <a:buClr>
                <a:schemeClr val="dk2"/>
              </a:buClr>
              <a:buSzPts val="1100"/>
            </a:pPr>
            <a:r>
              <a:rPr lang="en-GB" dirty="0">
                <a:solidFill>
                  <a:schemeClr val="dk1"/>
                </a:solidFill>
                <a:latin typeface="Montserrat"/>
                <a:ea typeface="Montserrat"/>
                <a:cs typeface="Montserrat"/>
                <a:sym typeface="Montserrat"/>
              </a:rPr>
              <a:t>Study the theoretical XAI methodologies</a:t>
            </a:r>
            <a:endParaRPr dirty="0">
              <a:solidFill>
                <a:schemeClr val="accent1"/>
              </a:solidFill>
              <a:latin typeface="Montserrat"/>
              <a:ea typeface="Montserrat"/>
              <a:cs typeface="Montserrat"/>
              <a:sym typeface="Montserrat"/>
            </a:endParaRPr>
          </a:p>
        </p:txBody>
      </p:sp>
      <p:cxnSp>
        <p:nvCxnSpPr>
          <p:cNvPr id="983" name="Google Shape;983;p92"/>
          <p:cNvCxnSpPr>
            <a:cxnSpLocks/>
            <a:stCxn id="971" idx="2"/>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cxnSpLocks/>
            <a:stCxn id="986" idx="2"/>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90" name="Google Shape;990;p92"/>
          <p:cNvSpPr txBox="1"/>
          <p:nvPr/>
        </p:nvSpPr>
        <p:spPr>
          <a:xfrm>
            <a:off x="6770086" y="1271136"/>
            <a:ext cx="1618500" cy="1061043"/>
          </a:xfrm>
          <a:prstGeom prst="rect">
            <a:avLst/>
          </a:prstGeom>
          <a:noFill/>
          <a:ln>
            <a:noFill/>
          </a:ln>
        </p:spPr>
        <p:txBody>
          <a:bodyPr spcFirstLastPara="1" wrap="square" lIns="0" tIns="0" rIns="91425" bIns="91425" anchor="t" anchorCtr="0">
            <a:noAutofit/>
          </a:bodyPr>
          <a:lstStyle/>
          <a:p>
            <a:pPr lvl="0" algn="ctr">
              <a:buClr>
                <a:schemeClr val="dk2"/>
              </a:buClr>
              <a:buSzPts val="1100"/>
            </a:pPr>
            <a:r>
              <a:rPr lang="en-GB" dirty="0">
                <a:solidFill>
                  <a:schemeClr val="dk1"/>
                </a:solidFill>
                <a:latin typeface="Montserrat"/>
                <a:ea typeface="Montserrat"/>
                <a:cs typeface="Montserrat"/>
                <a:sym typeface="Montserrat"/>
              </a:rPr>
              <a:t>Advantages and disadvantages of the XAI methods, on observed results</a:t>
            </a:r>
            <a:endParaRPr dirty="0">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cxnSp>
        <p:nvCxnSpPr>
          <p:cNvPr id="995" name="Google Shape;995;p92"/>
          <p:cNvCxnSpPr>
            <a:cxnSpLocks/>
            <a:stCxn id="992" idx="0"/>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7" name="Google Shape;997;p92"/>
          <p:cNvSpPr txBox="1"/>
          <p:nvPr/>
        </p:nvSpPr>
        <p:spPr>
          <a:xfrm>
            <a:off x="2234715" y="3622207"/>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dirty="0">
                <a:solidFill>
                  <a:schemeClr val="dk1"/>
                </a:solidFill>
                <a:latin typeface="Montserrat"/>
                <a:ea typeface="Montserrat"/>
                <a:cs typeface="Montserrat"/>
                <a:sym typeface="Montserrat"/>
              </a:rPr>
              <a:t>Develop a object detection model</a:t>
            </a:r>
            <a:endParaRPr sz="1600" dirty="0">
              <a:solidFill>
                <a:schemeClr val="dk1"/>
              </a:solidFill>
              <a:latin typeface="Montserrat"/>
              <a:ea typeface="Montserrat"/>
              <a:cs typeface="Montserrat"/>
              <a:sym typeface="Montserrat"/>
            </a:endParaRPr>
          </a:p>
        </p:txBody>
      </p:sp>
      <p:cxnSp>
        <p:nvCxnSpPr>
          <p:cNvPr id="1004" name="Google Shape;1004;p92"/>
          <p:cNvCxnSpPr>
            <a:cxnSpLocks/>
          </p:cNvCxnSpPr>
          <p:nvPr/>
        </p:nvCxnSpPr>
        <p:spPr>
          <a:xfrm flipV="1">
            <a:off x="1538949" y="2389311"/>
            <a:ext cx="0" cy="279664"/>
          </a:xfrm>
          <a:prstGeom prst="straightConnector1">
            <a:avLst/>
          </a:prstGeom>
          <a:noFill/>
          <a:ln w="28575" cap="flat" cmpd="sng">
            <a:solidFill>
              <a:schemeClr val="accent1"/>
            </a:solidFill>
            <a:prstDash val="solid"/>
            <a:round/>
            <a:headEnd type="none" w="med" len="med"/>
            <a:tailEnd type="none" w="med" len="med"/>
          </a:ln>
        </p:spPr>
      </p:cxnSp>
      <p:sp>
        <p:nvSpPr>
          <p:cNvPr id="3" name="Oval 2">
            <a:extLst>
              <a:ext uri="{FF2B5EF4-FFF2-40B4-BE49-F238E27FC236}">
                <a16:creationId xmlns:a16="http://schemas.microsoft.com/office/drawing/2014/main" id="{58AF1AB6-6F36-4940-B2EC-3EF0B819E8AE}"/>
              </a:ext>
            </a:extLst>
          </p:cNvPr>
          <p:cNvSpPr/>
          <p:nvPr/>
        </p:nvSpPr>
        <p:spPr>
          <a:xfrm>
            <a:off x="1460574" y="2763640"/>
            <a:ext cx="265490" cy="2642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Oval 3">
            <a:extLst>
              <a:ext uri="{FF2B5EF4-FFF2-40B4-BE49-F238E27FC236}">
                <a16:creationId xmlns:a16="http://schemas.microsoft.com/office/drawing/2014/main" id="{C39BA49F-AF33-3552-C8D9-5F6A463DCB9A}"/>
              </a:ext>
            </a:extLst>
          </p:cNvPr>
          <p:cNvSpPr/>
          <p:nvPr/>
        </p:nvSpPr>
        <p:spPr>
          <a:xfrm>
            <a:off x="7461281" y="2811321"/>
            <a:ext cx="265490" cy="2642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5" name="Oval 4">
            <a:extLst>
              <a:ext uri="{FF2B5EF4-FFF2-40B4-BE49-F238E27FC236}">
                <a16:creationId xmlns:a16="http://schemas.microsoft.com/office/drawing/2014/main" id="{C79CE8E2-B79F-3378-10B6-CCF510AF410A}"/>
              </a:ext>
            </a:extLst>
          </p:cNvPr>
          <p:cNvSpPr/>
          <p:nvPr/>
        </p:nvSpPr>
        <p:spPr>
          <a:xfrm>
            <a:off x="5928337" y="2808439"/>
            <a:ext cx="265490" cy="2642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Oval 5">
            <a:extLst>
              <a:ext uri="{FF2B5EF4-FFF2-40B4-BE49-F238E27FC236}">
                <a16:creationId xmlns:a16="http://schemas.microsoft.com/office/drawing/2014/main" id="{A069E639-BA83-EA47-4216-CAD91DD049E7}"/>
              </a:ext>
            </a:extLst>
          </p:cNvPr>
          <p:cNvSpPr/>
          <p:nvPr/>
        </p:nvSpPr>
        <p:spPr>
          <a:xfrm>
            <a:off x="4426397" y="2795758"/>
            <a:ext cx="265490" cy="2642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Oval 6">
            <a:extLst>
              <a:ext uri="{FF2B5EF4-FFF2-40B4-BE49-F238E27FC236}">
                <a16:creationId xmlns:a16="http://schemas.microsoft.com/office/drawing/2014/main" id="{EC6CF3F0-44DA-D54A-3644-940737044E5A}"/>
              </a:ext>
            </a:extLst>
          </p:cNvPr>
          <p:cNvSpPr/>
          <p:nvPr/>
        </p:nvSpPr>
        <p:spPr>
          <a:xfrm>
            <a:off x="2909270" y="2795758"/>
            <a:ext cx="265490" cy="2642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2" name="Google Shape;997;p92">
            <a:extLst>
              <a:ext uri="{FF2B5EF4-FFF2-40B4-BE49-F238E27FC236}">
                <a16:creationId xmlns:a16="http://schemas.microsoft.com/office/drawing/2014/main" id="{EB075ED1-66C0-5B0F-3219-08F63498A73F}"/>
              </a:ext>
            </a:extLst>
          </p:cNvPr>
          <p:cNvSpPr txBox="1"/>
          <p:nvPr/>
        </p:nvSpPr>
        <p:spPr>
          <a:xfrm>
            <a:off x="673843" y="1446370"/>
            <a:ext cx="1725789" cy="920743"/>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dirty="0">
                <a:solidFill>
                  <a:schemeClr val="dk1"/>
                </a:solidFill>
                <a:latin typeface="Montserrat"/>
                <a:ea typeface="Montserrat"/>
                <a:cs typeface="Montserrat"/>
                <a:sym typeface="Montserrat"/>
              </a:rPr>
              <a:t>Understand the importance of interpretability in Machine Learning</a:t>
            </a:r>
            <a:endParaRPr sz="1600"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926078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pic>
        <p:nvPicPr>
          <p:cNvPr id="41" name="Picture 40" descr="A picture containing shape&#10;&#10;Description automatically generated">
            <a:extLst>
              <a:ext uri="{FF2B5EF4-FFF2-40B4-BE49-F238E27FC236}">
                <a16:creationId xmlns:a16="http://schemas.microsoft.com/office/drawing/2014/main" id="{DA1BC22D-F5B4-3816-90F4-3DE6838BDD67}"/>
              </a:ext>
            </a:extLst>
          </p:cNvPr>
          <p:cNvPicPr>
            <a:picLocks noChangeAspect="1"/>
          </p:cNvPicPr>
          <p:nvPr/>
        </p:nvPicPr>
        <p:blipFill>
          <a:blip r:embed="rId3"/>
          <a:stretch>
            <a:fillRect/>
          </a:stretch>
        </p:blipFill>
        <p:spPr>
          <a:xfrm>
            <a:off x="2122715" y="2929900"/>
            <a:ext cx="5257800" cy="1422400"/>
          </a:xfrm>
          <a:prstGeom prst="rect">
            <a:avLst/>
          </a:prstGeom>
        </p:spPr>
      </p:pic>
      <p:sp>
        <p:nvSpPr>
          <p:cNvPr id="1569" name="Google Shape;1569;p123"/>
          <p:cNvSpPr txBox="1">
            <a:spLocks noGrp="1"/>
          </p:cNvSpPr>
          <p:nvPr>
            <p:ph type="subTitle" idx="1"/>
          </p:nvPr>
        </p:nvSpPr>
        <p:spPr>
          <a:xfrm>
            <a:off x="2982216" y="4012143"/>
            <a:ext cx="3177300" cy="3401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A46397@alunos.isel.pt</a:t>
            </a:r>
            <a:endParaRPr dirty="0"/>
          </a:p>
        </p:txBody>
      </p:sp>
      <p:grpSp>
        <p:nvGrpSpPr>
          <p:cNvPr id="18" name="Google Shape;9317;p148">
            <a:extLst>
              <a:ext uri="{FF2B5EF4-FFF2-40B4-BE49-F238E27FC236}">
                <a16:creationId xmlns:a16="http://schemas.microsoft.com/office/drawing/2014/main" id="{CF8BE639-7F66-8649-B2E4-00F91CD400C4}"/>
              </a:ext>
            </a:extLst>
          </p:cNvPr>
          <p:cNvGrpSpPr/>
          <p:nvPr/>
        </p:nvGrpSpPr>
        <p:grpSpPr>
          <a:xfrm>
            <a:off x="4362346" y="3641100"/>
            <a:ext cx="421927" cy="297196"/>
            <a:chOff x="-1199300" y="3279250"/>
            <a:chExt cx="293025" cy="206400"/>
          </a:xfrm>
          <a:solidFill>
            <a:schemeClr val="accent1"/>
          </a:solidFill>
        </p:grpSpPr>
        <p:sp>
          <p:nvSpPr>
            <p:cNvPr id="19" name="Google Shape;9318;p148">
              <a:extLst>
                <a:ext uri="{FF2B5EF4-FFF2-40B4-BE49-F238E27FC236}">
                  <a16:creationId xmlns:a16="http://schemas.microsoft.com/office/drawing/2014/main" id="{8D4429F9-8EAF-4FAE-A61B-3B14D8188EA1}"/>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9319;p148">
              <a:extLst>
                <a:ext uri="{FF2B5EF4-FFF2-40B4-BE49-F238E27FC236}">
                  <a16:creationId xmlns:a16="http://schemas.microsoft.com/office/drawing/2014/main" id="{B86EE493-4FDE-115E-910E-4AB39E168185}"/>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highlight>
                  <a:srgbClr val="000080"/>
                </a:highlight>
              </a:endParaRPr>
            </a:p>
          </p:txBody>
        </p:sp>
        <p:sp>
          <p:nvSpPr>
            <p:cNvPr id="21" name="Google Shape;9320;p148">
              <a:extLst>
                <a:ext uri="{FF2B5EF4-FFF2-40B4-BE49-F238E27FC236}">
                  <a16:creationId xmlns:a16="http://schemas.microsoft.com/office/drawing/2014/main" id="{02C3C35E-7700-947B-1524-C38B665FDFB0}"/>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9321;p148">
              <a:extLst>
                <a:ext uri="{FF2B5EF4-FFF2-40B4-BE49-F238E27FC236}">
                  <a16:creationId xmlns:a16="http://schemas.microsoft.com/office/drawing/2014/main" id="{77AEAFB6-4E31-532A-442B-0B7AB053FCCE}"/>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68" name="Google Shape;1568;p123"/>
          <p:cNvSpPr txBox="1">
            <a:spLocks noGrp="1"/>
          </p:cNvSpPr>
          <p:nvPr>
            <p:ph type="title"/>
          </p:nvPr>
        </p:nvSpPr>
        <p:spPr>
          <a:xfrm>
            <a:off x="2831766" y="211035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Tree>
    <p:extLst>
      <p:ext uri="{BB962C8B-B14F-4D97-AF65-F5344CB8AC3E}">
        <p14:creationId xmlns:p14="http://schemas.microsoft.com/office/powerpoint/2010/main" val="1650634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A3C7-E077-66A8-1E94-F4D29346A3C9}"/>
              </a:ext>
            </a:extLst>
          </p:cNvPr>
          <p:cNvSpPr>
            <a:spLocks noGrp="1"/>
          </p:cNvSpPr>
          <p:nvPr>
            <p:ph type="title"/>
          </p:nvPr>
        </p:nvSpPr>
        <p:spPr>
          <a:xfrm>
            <a:off x="3349360" y="2162550"/>
            <a:ext cx="2445279" cy="818400"/>
          </a:xfrm>
        </p:spPr>
        <p:txBody>
          <a:bodyPr/>
          <a:lstStyle/>
          <a:p>
            <a:r>
              <a:rPr lang="en-PT" dirty="0"/>
              <a:t>ANEXO</a:t>
            </a:r>
          </a:p>
        </p:txBody>
      </p:sp>
    </p:spTree>
    <p:extLst>
      <p:ext uri="{BB962C8B-B14F-4D97-AF65-F5344CB8AC3E}">
        <p14:creationId xmlns:p14="http://schemas.microsoft.com/office/powerpoint/2010/main" val="262612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298450" algn="l" rtl="0">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lang="en" b="1">
                <a:solidFill>
                  <a:schemeClr val="hlink"/>
                </a:solidFill>
                <a:uFill>
                  <a:noFill/>
                </a:uFill>
                <a:hlinkClick r:id="rId6" action="ppaction://hlinksldjump"/>
              </a:rPr>
              <a:t>the fonts that we have used</a:t>
            </a:r>
            <a:r>
              <a:rPr lang="en">
                <a:solidFill>
                  <a:schemeClr val="dk1"/>
                </a:solidFill>
              </a:rPr>
              <a:t>. You can learn how to download and install fonts </a:t>
            </a:r>
            <a:r>
              <a:rPr lang="en" b="1">
                <a:solidFill>
                  <a:schemeClr val="hlink"/>
                </a:solidFill>
                <a:uFill>
                  <a:noFill/>
                </a:uFill>
                <a:hlinkClick r:id="rId7"/>
              </a:rPr>
              <a:t>here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lang="en" b="1">
                <a:solidFill>
                  <a:schemeClr val="dk1"/>
                </a:solidFill>
              </a:rPr>
              <a:t>a</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lternative resources</a:t>
            </a:r>
            <a:r>
              <a:rPr lang="en">
                <a:solidFill>
                  <a:schemeClr val="dk1"/>
                </a:solidFill>
              </a:rPr>
              <a:t> slides.</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 </a:t>
            </a: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thanks </a:t>
            </a:r>
            <a:r>
              <a:rPr lang="en">
                <a:solidFill>
                  <a:schemeClr val="dk1"/>
                </a:solidFill>
                <a:uFill>
                  <a:noFill/>
                </a:uFill>
                <a:hlinkClick r:id="rId9" action="ppaction://hlinksldjump">
                  <a:extLst>
                    <a:ext uri="{A12FA001-AC4F-418D-AE19-62706E023703}">
                      <ahyp:hlinkClr xmlns:ahyp="http://schemas.microsoft.com/office/drawing/2018/hyperlinkcolor" val="tx"/>
                    </a:ext>
                  </a:extLst>
                </a:hlinkClick>
              </a:rPr>
              <a:t>slide</a:t>
            </a:r>
            <a:r>
              <a:rPr lang="en">
                <a:solidFill>
                  <a:schemeClr val="dk1"/>
                </a:solidFill>
              </a:rPr>
              <a:t>, which you must keep so that proper credits for our design are given.</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Several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resources</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a:solidFill>
                  <a:schemeClr val="dk1"/>
                </a:solidFill>
              </a:rPr>
              <a:t>slides, where you’ll find links to all the elements used in the template.</a:t>
            </a:r>
            <a:endParaRPr>
              <a:solidFill>
                <a:schemeClr val="dk1"/>
              </a:solidFill>
            </a:endParaRPr>
          </a:p>
          <a:p>
            <a:pPr marL="457200" lvl="0" indent="-298450" algn="l" rtl="0">
              <a:spcBef>
                <a:spcPts val="0"/>
              </a:spcBef>
              <a:spcAft>
                <a:spcPts val="0"/>
              </a:spcAft>
              <a:buSzPts val="1100"/>
              <a:buFont typeface="Montserrat Medium"/>
              <a:buChar char="●"/>
            </a:pP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A selection of</a:t>
            </a:r>
            <a:r>
              <a:rPr lang="en" b="1">
                <a:solidFill>
                  <a:schemeClr val="dk1"/>
                </a:solidFill>
              </a:rPr>
              <a:t>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solidFill>
                  <a:schemeClr val="dk1"/>
                </a:solidFill>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Sets of </a:t>
            </a:r>
            <a:r>
              <a:rPr lang="en" b="1">
                <a:solidFill>
                  <a:schemeClr val="dk1"/>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95" name="Google Shape;495;p61"/>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496" name="Google Shape;496;p61"/>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Company</a:t>
            </a:r>
            <a:endParaRPr/>
          </a:p>
        </p:txBody>
      </p:sp>
      <p:sp>
        <p:nvSpPr>
          <p:cNvPr id="497" name="Google Shape;497;p61"/>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498" name="Google Shape;498;p61"/>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499" name="Google Shape;499;p61"/>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00" name="Google Shape;500;p61"/>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1" name="Google Shape;501;p61"/>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502" name="Google Shape;502;p61"/>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4" name="Google Shape;504;p61"/>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5" name="Google Shape;505;p61"/>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06" name="Google Shape;506;p61"/>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512" name="Google Shape;512;p62"/>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513" name="Google Shape;513;p62"/>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Company</a:t>
            </a:r>
            <a:endParaRPr/>
          </a:p>
        </p:txBody>
      </p:sp>
      <p:sp>
        <p:nvSpPr>
          <p:cNvPr id="518" name="Google Shape;518;p62"/>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Analysis</a:t>
            </a:r>
            <a:endParaRPr/>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522" name="Google Shape;522;p62"/>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views</a:t>
            </a:r>
            <a:endParaRPr/>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5" name="Google Shape;525;p62"/>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8" name="Google Shape;528;p62"/>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anim calcmode="lin" valueType="num">
                                      <p:cBhvr additive="base">
                                        <p:cTn id="15" dur="1000"/>
                                        <p:tgtEl>
                                          <p:spTgt spid="512"/>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16"/>
                                        </p:tgtEl>
                                        <p:attrNameLst>
                                          <p:attrName>style.visibility</p:attrName>
                                        </p:attrNameLst>
                                      </p:cBhvr>
                                      <p:to>
                                        <p:strVal val="visible"/>
                                      </p:to>
                                    </p:set>
                                    <p:anim calcmode="lin" valueType="num">
                                      <p:cBhvr additive="base">
                                        <p:cTn id="18"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14"/>
                                        </p:tgtEl>
                                        <p:attrNameLst>
                                          <p:attrName>style.visibility</p:attrName>
                                        </p:attrNameLst>
                                      </p:cBhvr>
                                      <p:to>
                                        <p:strVal val="visible"/>
                                      </p:to>
                                    </p:set>
                                    <p:anim calcmode="lin" valueType="num">
                                      <p:cBhvr additive="base">
                                        <p:cTn id="23" dur="1000"/>
                                        <p:tgtEl>
                                          <p:spTgt spid="514"/>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7"/>
                                        </p:tgtEl>
                                        <p:attrNameLst>
                                          <p:attrName>style.visibility</p:attrName>
                                        </p:attrNameLst>
                                      </p:cBhvr>
                                      <p:to>
                                        <p:strVal val="visible"/>
                                      </p:to>
                                    </p:set>
                                    <p:anim calcmode="lin" valueType="num">
                                      <p:cBhvr additive="base">
                                        <p:cTn id="26" dur="1000"/>
                                        <p:tgtEl>
                                          <p:spTgt spid="517"/>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18"/>
                                        </p:tgtEl>
                                        <p:attrNameLst>
                                          <p:attrName>style.visibility</p:attrName>
                                        </p:attrNameLst>
                                      </p:cBhvr>
                                      <p:to>
                                        <p:strVal val="visible"/>
                                      </p:to>
                                    </p:set>
                                    <p:anim calcmode="lin" valueType="num">
                                      <p:cBhvr additive="base">
                                        <p:cTn id="29"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3"/>
                                        </p:tgtEl>
                                        <p:attrNameLst>
                                          <p:attrName>style.visibility</p:attrName>
                                        </p:attrNameLst>
                                      </p:cBhvr>
                                      <p:to>
                                        <p:strVal val="visible"/>
                                      </p:to>
                                    </p:set>
                                    <p:anim calcmode="lin" valueType="num">
                                      <p:cBhvr additive="base">
                                        <p:cTn id="34" dur="1000"/>
                                        <p:tgtEl>
                                          <p:spTgt spid="513"/>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19"/>
                                        </p:tgtEl>
                                        <p:attrNameLst>
                                          <p:attrName>style.visibility</p:attrName>
                                        </p:attrNameLst>
                                      </p:cBhvr>
                                      <p:to>
                                        <p:strVal val="visible"/>
                                      </p:to>
                                    </p:set>
                                    <p:anim calcmode="lin" valueType="num">
                                      <p:cBhvr additive="base">
                                        <p:cTn id="37" dur="1000"/>
                                        <p:tgtEl>
                                          <p:spTgt spid="519"/>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0"/>
                                        </p:tgtEl>
                                        <p:attrNameLst>
                                          <p:attrName>style.visibility</p:attrName>
                                        </p:attrNameLst>
                                      </p:cBhvr>
                                      <p:to>
                                        <p:strVal val="visible"/>
                                      </p:to>
                                    </p:set>
                                    <p:anim calcmode="lin" valueType="num">
                                      <p:cBhvr additive="base">
                                        <p:cTn id="40"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15"/>
                                        </p:tgtEl>
                                        <p:attrNameLst>
                                          <p:attrName>style.visibility</p:attrName>
                                        </p:attrNameLst>
                                      </p:cBhvr>
                                      <p:to>
                                        <p:strVal val="visible"/>
                                      </p:to>
                                    </p:set>
                                    <p:anim calcmode="lin" valueType="num">
                                      <p:cBhvr additive="base">
                                        <p:cTn id="45" dur="1000"/>
                                        <p:tgtEl>
                                          <p:spTgt spid="51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1"/>
                                        </p:tgtEl>
                                        <p:attrNameLst>
                                          <p:attrName>style.visibility</p:attrName>
                                        </p:attrNameLst>
                                      </p:cBhvr>
                                      <p:to>
                                        <p:strVal val="visible"/>
                                      </p:to>
                                    </p:set>
                                    <p:anim calcmode="lin" valueType="num">
                                      <p:cBhvr additive="base">
                                        <p:cTn id="48" dur="1000"/>
                                        <p:tgtEl>
                                          <p:spTgt spid="5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2"/>
                                        </p:tgtEl>
                                        <p:attrNameLst>
                                          <p:attrName>style.visibility</p:attrName>
                                        </p:attrNameLst>
                                      </p:cBhvr>
                                      <p:to>
                                        <p:strVal val="visible"/>
                                      </p:to>
                                    </p:set>
                                    <p:anim calcmode="lin" valueType="num">
                                      <p:cBhvr additive="base">
                                        <p:cTn id="51"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3"/>
                                        </p:tgtEl>
                                        <p:attrNameLst>
                                          <p:attrName>style.visibility</p:attrName>
                                        </p:attrNameLst>
                                      </p:cBhvr>
                                      <p:to>
                                        <p:strVal val="visible"/>
                                      </p:to>
                                    </p:set>
                                    <p:anim calcmode="lin" valueType="num">
                                      <p:cBhvr additive="base">
                                        <p:cTn id="56" dur="1000"/>
                                        <p:tgtEl>
                                          <p:spTgt spid="523"/>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24"/>
                                        </p:tgtEl>
                                        <p:attrNameLst>
                                          <p:attrName>style.visibility</p:attrName>
                                        </p:attrNameLst>
                                      </p:cBhvr>
                                      <p:to>
                                        <p:strVal val="visible"/>
                                      </p:to>
                                    </p:set>
                                    <p:anim calcmode="lin" valueType="num">
                                      <p:cBhvr additive="base">
                                        <p:cTn id="59" dur="1000"/>
                                        <p:tgtEl>
                                          <p:spTgt spid="524"/>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25"/>
                                        </p:tgtEl>
                                        <p:attrNameLst>
                                          <p:attrName>style.visibility</p:attrName>
                                        </p:attrNameLst>
                                      </p:cBhvr>
                                      <p:to>
                                        <p:strVal val="visible"/>
                                      </p:to>
                                    </p:set>
                                    <p:anim calcmode="lin" valueType="num">
                                      <p:cBhvr additive="base">
                                        <p:cTn id="62" dur="1000"/>
                                        <p:tgtEl>
                                          <p:spTgt spid="525"/>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26"/>
                                        </p:tgtEl>
                                        <p:attrNameLst>
                                          <p:attrName>style.visibility</p:attrName>
                                        </p:attrNameLst>
                                      </p:cBhvr>
                                      <p:to>
                                        <p:strVal val="visible"/>
                                      </p:to>
                                    </p:set>
                                    <p:anim calcmode="lin" valueType="num">
                                      <p:cBhvr additive="base">
                                        <p:cTn id="67" dur="1000"/>
                                        <p:tgtEl>
                                          <p:spTgt spid="52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27"/>
                                        </p:tgtEl>
                                        <p:attrNameLst>
                                          <p:attrName>style.visibility</p:attrName>
                                        </p:attrNameLst>
                                      </p:cBhvr>
                                      <p:to>
                                        <p:strVal val="visible"/>
                                      </p:to>
                                    </p:set>
                                    <p:anim calcmode="lin" valueType="num">
                                      <p:cBhvr additive="base">
                                        <p:cTn id="70" dur="1000"/>
                                        <p:tgtEl>
                                          <p:spTgt spid="52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28"/>
                                        </p:tgtEl>
                                        <p:attrNameLst>
                                          <p:attrName>style.visibility</p:attrName>
                                        </p:attrNameLst>
                                      </p:cBhvr>
                                      <p:to>
                                        <p:strVal val="visible"/>
                                      </p:to>
                                    </p:set>
                                    <p:anim calcmode="lin" valueType="num">
                                      <p:cBhvr additive="base">
                                        <p:cTn id="73" dur="1000"/>
                                        <p:tgtEl>
                                          <p:spTgt spid="5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104307" y="2416838"/>
            <a:ext cx="4935386"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Computer Vision</a:t>
            </a:r>
            <a:endParaRPr dirty="0"/>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Tree>
    <p:extLst>
      <p:ext uri="{BB962C8B-B14F-4D97-AF65-F5344CB8AC3E}">
        <p14:creationId xmlns:p14="http://schemas.microsoft.com/office/powerpoint/2010/main" val="1887679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0532" r="13255"/>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2"/>
                                        </p:tgtEl>
                                        <p:attrNameLst>
                                          <p:attrName>style.visibility</p:attrName>
                                        </p:attrNameLst>
                                      </p:cBhvr>
                                      <p:to>
                                        <p:strVal val="visible"/>
                                      </p:to>
                                    </p:set>
                                    <p:anim calcmode="lin" valueType="num">
                                      <p:cBhvr additive="base">
                                        <p:cTn id="18" dur="1000"/>
                                        <p:tgtEl>
                                          <p:spTgt spid="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3165043" y="1812124"/>
            <a:ext cx="2813914" cy="7705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What is it?</a:t>
            </a:r>
            <a:endParaRPr sz="4400" dirty="0"/>
          </a:p>
        </p:txBody>
      </p:sp>
      <p:sp>
        <p:nvSpPr>
          <p:cNvPr id="560" name="Google Shape;560;p67"/>
          <p:cNvSpPr txBox="1">
            <a:spLocks noGrp="1"/>
          </p:cNvSpPr>
          <p:nvPr>
            <p:ph type="subTitle" idx="1"/>
          </p:nvPr>
        </p:nvSpPr>
        <p:spPr>
          <a:xfrm>
            <a:off x="2299500" y="25717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Any problem involving an image or video, for example…</a:t>
            </a:r>
            <a:endParaRPr dirty="0"/>
          </a:p>
        </p:txBody>
      </p:sp>
      <p:pic>
        <p:nvPicPr>
          <p:cNvPr id="3" name="Picture 2" descr="A picture containing text, building, outdoor, street&#10;&#10;Description automatically generated">
            <a:extLst>
              <a:ext uri="{FF2B5EF4-FFF2-40B4-BE49-F238E27FC236}">
                <a16:creationId xmlns:a16="http://schemas.microsoft.com/office/drawing/2014/main" id="{68758FA3-FFB5-169A-C47D-049902257895}"/>
              </a:ext>
            </a:extLst>
          </p:cNvPr>
          <p:cNvPicPr>
            <a:picLocks noChangeAspect="1"/>
          </p:cNvPicPr>
          <p:nvPr/>
        </p:nvPicPr>
        <p:blipFill>
          <a:blip r:embed="rId3"/>
          <a:stretch>
            <a:fillRect/>
          </a:stretch>
        </p:blipFill>
        <p:spPr>
          <a:xfrm>
            <a:off x="2340321" y="1812124"/>
            <a:ext cx="4248148" cy="2830992"/>
          </a:xfrm>
          <a:prstGeom prst="rect">
            <a:avLst/>
          </a:prstGeom>
        </p:spPr>
      </p:pic>
      <p:pic>
        <p:nvPicPr>
          <p:cNvPr id="4" name="Picture 3" descr="A group of cars parked in a parking lot&#10;&#10;Description automatically generated with low confidence">
            <a:extLst>
              <a:ext uri="{FF2B5EF4-FFF2-40B4-BE49-F238E27FC236}">
                <a16:creationId xmlns:a16="http://schemas.microsoft.com/office/drawing/2014/main" id="{A6D6C2C0-A755-B8D7-1D20-5ECD02C6316C}"/>
              </a:ext>
            </a:extLst>
          </p:cNvPr>
          <p:cNvPicPr>
            <a:picLocks noChangeAspect="1"/>
          </p:cNvPicPr>
          <p:nvPr/>
        </p:nvPicPr>
        <p:blipFill>
          <a:blip r:embed="rId4"/>
          <a:stretch>
            <a:fillRect/>
          </a:stretch>
        </p:blipFill>
        <p:spPr>
          <a:xfrm>
            <a:off x="1967700" y="1812124"/>
            <a:ext cx="4876800" cy="2830992"/>
          </a:xfrm>
          <a:prstGeom prst="rect">
            <a:avLst/>
          </a:prstGeom>
        </p:spPr>
      </p:pic>
      <p:pic>
        <p:nvPicPr>
          <p:cNvPr id="8" name="Picture 7" descr="A picture containing indoor, floor, wall&#10;&#10;Description automatically generated">
            <a:extLst>
              <a:ext uri="{FF2B5EF4-FFF2-40B4-BE49-F238E27FC236}">
                <a16:creationId xmlns:a16="http://schemas.microsoft.com/office/drawing/2014/main" id="{65C2ACB2-4B52-CF4B-75BD-FD29A51AD94C}"/>
              </a:ext>
            </a:extLst>
          </p:cNvPr>
          <p:cNvPicPr>
            <a:picLocks noChangeAspect="1"/>
          </p:cNvPicPr>
          <p:nvPr/>
        </p:nvPicPr>
        <p:blipFill>
          <a:blip r:embed="rId5"/>
          <a:stretch>
            <a:fillRect/>
          </a:stretch>
        </p:blipFill>
        <p:spPr>
          <a:xfrm>
            <a:off x="1967700" y="1833390"/>
            <a:ext cx="4876800" cy="2895600"/>
          </a:xfrm>
          <a:prstGeom prst="rect">
            <a:avLst/>
          </a:prstGeom>
        </p:spPr>
      </p:pic>
      <p:pic>
        <p:nvPicPr>
          <p:cNvPr id="12" name="Picture 11" descr="Logo, company name&#10;&#10;Description automatically generated">
            <a:extLst>
              <a:ext uri="{FF2B5EF4-FFF2-40B4-BE49-F238E27FC236}">
                <a16:creationId xmlns:a16="http://schemas.microsoft.com/office/drawing/2014/main" id="{ECA41367-E0AB-7D5B-96F0-2A611D7E8311}"/>
              </a:ext>
            </a:extLst>
          </p:cNvPr>
          <p:cNvPicPr>
            <a:picLocks noChangeAspect="1"/>
          </p:cNvPicPr>
          <p:nvPr/>
        </p:nvPicPr>
        <p:blipFill>
          <a:blip r:embed="rId6"/>
          <a:stretch>
            <a:fillRect/>
          </a:stretch>
        </p:blipFill>
        <p:spPr>
          <a:xfrm>
            <a:off x="1850065" y="1803969"/>
            <a:ext cx="4994435" cy="30232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25 E" pathEditMode="relative" ptsTypes="">
                                      <p:cBhvr>
                                        <p:cTn id="6" dur="2000" fill="hold"/>
                                        <p:tgtEl>
                                          <p:spTgt spid="560">
                                            <p:txEl>
                                              <p:pRg st="0" end="0"/>
                                            </p:txEl>
                                          </p:spTgt>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25 E" pathEditMode="relative" ptsTypes="">
                                      <p:cBhvr>
                                        <p:cTn id="8" dur="2000" fill="hold"/>
                                        <p:tgtEl>
                                          <p:spTgt spid="559"/>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p:bldP spid="560"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extLst>
              <p:ext uri="{D42A27DB-BD31-4B8C-83A1-F6EECF244321}">
                <p14:modId xmlns:p14="http://schemas.microsoft.com/office/powerpoint/2010/main" val="748420825"/>
              </p:ext>
            </p:extLst>
          </p:nvPr>
        </p:nvGraphicFramePr>
        <p:xfrm>
          <a:off x="720000" y="1619250"/>
          <a:ext cx="7704000" cy="2899625"/>
        </p:xfrm>
        <a:graphic>
          <a:graphicData uri="http://schemas.openxmlformats.org/drawingml/2006/table">
            <a:tbl>
              <a:tblPr>
                <a:noFill/>
                <a:tableStyleId>{FCEB9E11-F34E-4E75-B5CD-89FAD8C9EBFC}</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dirty="0"/>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dk1"/>
                          </a:solidFill>
                          <a:latin typeface="Vidaloka"/>
                          <a:ea typeface="Vidaloka"/>
                          <a:cs typeface="Vidaloka"/>
                          <a:sym typeface="Vidaloka"/>
                        </a:rPr>
                        <a:t>Wednesday</a:t>
                      </a:r>
                      <a:endParaRPr sz="2000" dirty="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lgn="ctr">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dirty="0">
                          <a:solidFill>
                            <a:schemeClr val="lt1"/>
                          </a:solidFill>
                          <a:latin typeface="Vidaloka"/>
                          <a:ea typeface="Vidaloka"/>
                          <a:cs typeface="Vidaloka"/>
                          <a:sym typeface="Vidaloka"/>
                        </a:rPr>
                        <a:t>08:15</a:t>
                      </a:r>
                      <a:endParaRPr sz="2000" dirty="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Meeting</a:t>
                      </a:r>
                      <a:endParaRPr dirty="0">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Montserrat"/>
                          <a:ea typeface="Montserrat"/>
                          <a:cs typeface="Montserrat"/>
                          <a:sym typeface="Montserrat"/>
                        </a:rPr>
                        <a:t>Idea</a:t>
                      </a:r>
                      <a:endParaRPr dirty="0">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Montserrat"/>
                          <a:ea typeface="Montserrat"/>
                          <a:cs typeface="Montserrat"/>
                          <a:sym typeface="Montserrat"/>
                        </a:rPr>
                        <a:t>Project</a:t>
                      </a:r>
                      <a:endParaRPr dirty="0">
                        <a:solidFill>
                          <a:schemeClr val="dk1"/>
                        </a:solidFill>
                      </a:endParaRPr>
                    </a:p>
                  </a:txBody>
                  <a:tcPr marL="91425" marR="91425" marT="91425" marB="91425" anchor="ctr">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Chat</a:t>
                      </a:r>
                      <a:endParaRPr dirty="0">
                        <a:solidFill>
                          <a:schemeClr val="dk1"/>
                        </a:solidFill>
                      </a:endParaRPr>
                    </a:p>
                  </a:txBody>
                  <a:tcPr marL="91425" marR="91425" marT="91425" marB="91425" anchor="ctr">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Idea</a:t>
                      </a:r>
                      <a:endParaRPr dirty="0">
                        <a:solidFill>
                          <a:schemeClr val="dk1"/>
                        </a:solidFill>
                      </a:endParaRPr>
                    </a:p>
                  </a:txBody>
                  <a:tcPr marL="91425" marR="91425" marT="91425" marB="91425" anchor="ctr">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Idea</a:t>
                      </a:r>
                      <a:endParaRPr dirty="0">
                        <a:solidFill>
                          <a:schemeClr val="dk1"/>
                        </a:solidFill>
                      </a:endParaRPr>
                    </a:p>
                  </a:txBody>
                  <a:tcPr marL="91425" marR="91425" marT="91425" marB="91425" anchor="ctr">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Montserrat"/>
                          <a:ea typeface="Montserrat"/>
                          <a:cs typeface="Montserrat"/>
                          <a:sym typeface="Montserrat"/>
                        </a:rPr>
                        <a:t>Task 2</a:t>
                      </a:r>
                      <a:endParaRPr dirty="0">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Meeting</a:t>
                      </a:r>
                      <a:endParaRPr dirty="0">
                        <a:solidFill>
                          <a:schemeClr val="dk1"/>
                        </a:solidFill>
                      </a:endParaRPr>
                    </a:p>
                  </a:txBody>
                  <a:tcPr marL="91425" marR="91425" marT="91425" marB="91425" anchor="ctr">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130631" y="2962030"/>
            <a:ext cx="3070117"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Image Segmentation</a:t>
            </a:r>
            <a:endParaRPr dirty="0"/>
          </a:p>
        </p:txBody>
      </p:sp>
      <p:sp>
        <p:nvSpPr>
          <p:cNvPr id="1435" name="Google Shape;1435;p110"/>
          <p:cNvSpPr txBox="1">
            <a:spLocks noGrp="1"/>
          </p:cNvSpPr>
          <p:nvPr>
            <p:ph type="subTitle" idx="6"/>
          </p:nvPr>
        </p:nvSpPr>
        <p:spPr>
          <a:xfrm>
            <a:off x="924686" y="3458088"/>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Which pixels contain the object?</a:t>
            </a:r>
            <a:endParaRPr dirty="0"/>
          </a:p>
        </p:txBody>
      </p:sp>
      <p:sp>
        <p:nvSpPr>
          <p:cNvPr id="1436" name="Google Shape;1436;p110"/>
          <p:cNvSpPr txBox="1">
            <a:spLocks noGrp="1"/>
          </p:cNvSpPr>
          <p:nvPr>
            <p:ph type="subTitle" idx="1"/>
          </p:nvPr>
        </p:nvSpPr>
        <p:spPr>
          <a:xfrm>
            <a:off x="32650" y="1102347"/>
            <a:ext cx="2906836"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Image Classification</a:t>
            </a:r>
            <a:endParaRPr dirty="0"/>
          </a:p>
        </p:txBody>
      </p:sp>
      <p:sp>
        <p:nvSpPr>
          <p:cNvPr id="1437" name="Google Shape;1437;p110"/>
          <p:cNvSpPr txBox="1">
            <a:spLocks noGrp="1"/>
          </p:cNvSpPr>
          <p:nvPr>
            <p:ph type="subTitle" idx="2"/>
          </p:nvPr>
        </p:nvSpPr>
        <p:spPr>
          <a:xfrm>
            <a:off x="924686" y="1530564"/>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Is an object present in the image?</a:t>
            </a:r>
            <a:endParaRPr dirty="0"/>
          </a:p>
        </p:txBody>
      </p:sp>
      <p:sp>
        <p:nvSpPr>
          <p:cNvPr id="1438" name="Google Shape;1438;p110"/>
          <p:cNvSpPr txBox="1">
            <a:spLocks noGrp="1"/>
          </p:cNvSpPr>
          <p:nvPr>
            <p:ph type="subTitle" idx="3"/>
          </p:nvPr>
        </p:nvSpPr>
        <p:spPr>
          <a:xfrm>
            <a:off x="457193" y="2032019"/>
            <a:ext cx="2482293"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Object Detection</a:t>
            </a:r>
            <a:endParaRPr dirty="0"/>
          </a:p>
        </p:txBody>
      </p:sp>
      <p:sp>
        <p:nvSpPr>
          <p:cNvPr id="1439" name="Google Shape;1439;p110"/>
          <p:cNvSpPr txBox="1">
            <a:spLocks noGrp="1"/>
          </p:cNvSpPr>
          <p:nvPr>
            <p:ph type="subTitle" idx="4"/>
          </p:nvPr>
        </p:nvSpPr>
        <p:spPr>
          <a:xfrm>
            <a:off x="924686" y="2494326"/>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Where is the object in the image?</a:t>
            </a:r>
            <a:endParaRPr dirty="0"/>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Type of computer vision problems</a:t>
            </a:r>
            <a:endParaRPr dirty="0"/>
          </a:p>
        </p:txBody>
      </p:sp>
      <p:pic>
        <p:nvPicPr>
          <p:cNvPr id="1441" name="Google Shape;1441;p110"/>
          <p:cNvPicPr preferRelativeResize="0"/>
          <p:nvPr/>
        </p:nvPicPr>
        <p:blipFill>
          <a:blip r:embed="rId3"/>
          <a:srcRect/>
          <a:stretch/>
        </p:blipFill>
        <p:spPr>
          <a:xfrm>
            <a:off x="3422009" y="1259600"/>
            <a:ext cx="4676477" cy="2624300"/>
          </a:xfrm>
          <a:prstGeom prst="rect">
            <a:avLst/>
          </a:prstGeom>
          <a:noFill/>
          <a:ln w="2857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2730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7">
                                            <p:txEl>
                                              <p:pRg st="0" end="0"/>
                                            </p:txEl>
                                          </p:spTgt>
                                        </p:tgtEl>
                                        <p:attrNameLst>
                                          <p:attrName>style.visibility</p:attrName>
                                        </p:attrNameLst>
                                      </p:cBhvr>
                                      <p:to>
                                        <p:strVal val="visible"/>
                                      </p:to>
                                    </p:set>
                                    <p:animEffect transition="in" filter="fade">
                                      <p:cBhvr>
                                        <p:cTn id="7" dur="1000"/>
                                        <p:tgtEl>
                                          <p:spTgt spid="143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6">
                                            <p:txEl>
                                              <p:pRg st="0" end="0"/>
                                            </p:txEl>
                                          </p:spTgt>
                                        </p:tgtEl>
                                        <p:attrNameLst>
                                          <p:attrName>style.visibility</p:attrName>
                                        </p:attrNameLst>
                                      </p:cBhvr>
                                      <p:to>
                                        <p:strVal val="visible"/>
                                      </p:to>
                                    </p:set>
                                    <p:animEffect transition="in" filter="fade">
                                      <p:cBhvr>
                                        <p:cTn id="10" dur="1000"/>
                                        <p:tgtEl>
                                          <p:spTgt spid="143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38">
                                            <p:txEl>
                                              <p:pRg st="0" end="0"/>
                                            </p:txEl>
                                          </p:spTgt>
                                        </p:tgtEl>
                                        <p:attrNameLst>
                                          <p:attrName>style.visibility</p:attrName>
                                        </p:attrNameLst>
                                      </p:cBhvr>
                                      <p:to>
                                        <p:strVal val="visible"/>
                                      </p:to>
                                    </p:set>
                                    <p:animEffect transition="in" filter="fade">
                                      <p:cBhvr>
                                        <p:cTn id="15" dur="1000"/>
                                        <p:tgtEl>
                                          <p:spTgt spid="1438">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39">
                                            <p:txEl>
                                              <p:pRg st="0" end="0"/>
                                            </p:txEl>
                                          </p:spTgt>
                                        </p:tgtEl>
                                        <p:attrNameLst>
                                          <p:attrName>style.visibility</p:attrName>
                                        </p:attrNameLst>
                                      </p:cBhvr>
                                      <p:to>
                                        <p:strVal val="visible"/>
                                      </p:to>
                                    </p:set>
                                    <p:animEffect transition="in" filter="fade">
                                      <p:cBhvr>
                                        <p:cTn id="18" dur="1000"/>
                                        <p:tgtEl>
                                          <p:spTgt spid="143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34">
                                            <p:txEl>
                                              <p:pRg st="0" end="0"/>
                                            </p:txEl>
                                          </p:spTgt>
                                        </p:tgtEl>
                                        <p:attrNameLst>
                                          <p:attrName>style.visibility</p:attrName>
                                        </p:attrNameLst>
                                      </p:cBhvr>
                                      <p:to>
                                        <p:strVal val="visible"/>
                                      </p:to>
                                    </p:set>
                                    <p:animEffect transition="in" filter="fade">
                                      <p:cBhvr>
                                        <p:cTn id="23" dur="1000"/>
                                        <p:tgtEl>
                                          <p:spTgt spid="143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35">
                                            <p:txEl>
                                              <p:pRg st="0" end="0"/>
                                            </p:txEl>
                                          </p:spTgt>
                                        </p:tgtEl>
                                        <p:attrNameLst>
                                          <p:attrName>style.visibility</p:attrName>
                                        </p:attrNameLst>
                                      </p:cBhvr>
                                      <p:to>
                                        <p:strVal val="visible"/>
                                      </p:to>
                                    </p:set>
                                    <p:animEffect transition="in" filter="fade">
                                      <p:cBhvr>
                                        <p:cTn id="26" dur="1000"/>
                                        <p:tgtEl>
                                          <p:spTgt spid="1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 grpId="0" build="p"/>
      <p:bldP spid="1435" grpId="0" build="p"/>
      <p:bldP spid="1436" grpId="0" build="p"/>
      <p:bldP spid="1437" grpId="0" build="p"/>
      <p:bldP spid="1438" grpId="0" build="p"/>
      <p:bldP spid="1439"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5051675" cy="2835110"/>
        </p:xfrm>
        <a:graphic>
          <a:graphicData uri="http://schemas.openxmlformats.org/drawingml/2006/table">
            <a:tbl>
              <a:tblPr>
                <a:noFill/>
                <a:tableStyleId>{FCEB9E11-F34E-4E75-B5CD-89FAD8C9EBFC}</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7704000" cy="2368080"/>
        </p:xfrm>
        <a:graphic>
          <a:graphicData uri="http://schemas.openxmlformats.org/drawingml/2006/table">
            <a:tbl>
              <a:tblPr>
                <a:noFill/>
                <a:tableStyleId>{FCEB9E11-F34E-4E75-B5CD-89FAD8C9EBFC}</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865618"/>
            <a:ext cx="3022907" cy="14122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 is inspired from traditional computer vision techniques.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 kernel slides over the image applying a dot product on the values it overlaps.</a:t>
            </a:r>
            <a:endParaRPr dirty="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Algorithms – Convolution layer</a:t>
            </a:r>
            <a:endParaRPr dirty="0"/>
          </a:p>
        </p:txBody>
      </p:sp>
      <p:pic>
        <p:nvPicPr>
          <p:cNvPr id="2" name="Google Shape;1441;p110">
            <a:extLst>
              <a:ext uri="{FF2B5EF4-FFF2-40B4-BE49-F238E27FC236}">
                <a16:creationId xmlns:a16="http://schemas.microsoft.com/office/drawing/2014/main" id="{D45C5F61-5813-FE3B-9663-92729E96DFFF}"/>
              </a:ext>
            </a:extLst>
          </p:cNvPr>
          <p:cNvPicPr preferRelativeResize="0"/>
          <p:nvPr/>
        </p:nvPicPr>
        <p:blipFill>
          <a:blip r:embed="rId3"/>
          <a:srcRect/>
          <a:stretch/>
        </p:blipFill>
        <p:spPr>
          <a:xfrm>
            <a:off x="4054886" y="1712097"/>
            <a:ext cx="4676477" cy="2173278"/>
          </a:xfrm>
          <a:prstGeom prst="rect">
            <a:avLst/>
          </a:prstGeom>
          <a:noFill/>
          <a:ln w="2857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519526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920443" y="1440481"/>
            <a:ext cx="3847200" cy="27112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err="1"/>
              <a:t>Following</a:t>
            </a:r>
            <a:r>
              <a:rPr lang="nl-NL" dirty="0"/>
              <a:t> the </a:t>
            </a:r>
            <a:r>
              <a:rPr lang="nl-NL" dirty="0" err="1"/>
              <a:t>convolution</a:t>
            </a:r>
            <a:r>
              <a:rPr lang="nl-NL" dirty="0"/>
              <a:t> </a:t>
            </a:r>
            <a:r>
              <a:rPr lang="nl-NL" dirty="0" err="1"/>
              <a:t>layer</a:t>
            </a:r>
            <a:r>
              <a:rPr lang="nl-NL" dirty="0"/>
              <a:t> </a:t>
            </a:r>
            <a:r>
              <a:rPr lang="nl-NL" dirty="0" err="1"/>
              <a:t>comes</a:t>
            </a:r>
            <a:r>
              <a:rPr lang="nl-NL" dirty="0"/>
              <a:t> a pooling </a:t>
            </a:r>
            <a:r>
              <a:rPr lang="nl-NL" dirty="0" err="1"/>
              <a:t>layer</a:t>
            </a:r>
            <a:r>
              <a:rPr lang="nl-NL" dirty="0"/>
              <a:t>.</a:t>
            </a:r>
          </a:p>
          <a:p>
            <a:pPr marL="0" lvl="0" indent="0" algn="l" rtl="0">
              <a:spcBef>
                <a:spcPts val="0"/>
              </a:spcBef>
              <a:spcAft>
                <a:spcPts val="0"/>
              </a:spcAft>
              <a:buNone/>
            </a:pPr>
            <a:endParaRPr lang="nl-NL" dirty="0"/>
          </a:p>
          <a:p>
            <a:pPr marL="0" lvl="0" indent="0" algn="l" rtl="0">
              <a:spcBef>
                <a:spcPts val="0"/>
              </a:spcBef>
              <a:spcAft>
                <a:spcPts val="0"/>
              </a:spcAft>
              <a:buNone/>
            </a:pPr>
            <a:r>
              <a:rPr lang="en-GB" dirty="0"/>
              <a:t>A sliding a window goes through the</a:t>
            </a:r>
            <a:br>
              <a:rPr lang="en-GB" dirty="0"/>
            </a:br>
            <a:r>
              <a:rPr lang="en-GB" dirty="0"/>
              <a:t>feature map and replacing the pixels in its receptive field with a single value:</a:t>
            </a:r>
            <a:endParaRPr lang="nl-NL" dirty="0"/>
          </a:p>
          <a:p>
            <a:pPr marL="0" lvl="0" indent="0" algn="l" rtl="0">
              <a:spcBef>
                <a:spcPts val="0"/>
              </a:spcBef>
              <a:spcAft>
                <a:spcPts val="0"/>
              </a:spcAft>
              <a:buNone/>
            </a:pPr>
            <a:endParaRPr dirty="0"/>
          </a:p>
          <a:p>
            <a:pPr marL="457200" lvl="0" indent="-317500" algn="l" rtl="0">
              <a:spcBef>
                <a:spcPts val="1000"/>
              </a:spcBef>
              <a:spcAft>
                <a:spcPts val="0"/>
              </a:spcAft>
              <a:buSzPts val="1400"/>
              <a:buChar char="●"/>
            </a:pPr>
            <a:r>
              <a:rPr lang="en" dirty="0"/>
              <a:t> </a:t>
            </a:r>
            <a:r>
              <a:rPr lang="nl-NL" dirty="0" err="1"/>
              <a:t>Average</a:t>
            </a:r>
            <a:r>
              <a:rPr lang="nl-NL" dirty="0"/>
              <a:t> pooling: </a:t>
            </a:r>
            <a:r>
              <a:rPr lang="nl-NL" dirty="0" err="1"/>
              <a:t>replace</a:t>
            </a:r>
            <a:r>
              <a:rPr lang="nl-NL" dirty="0"/>
              <a:t> </a:t>
            </a:r>
            <a:r>
              <a:rPr lang="nl-NL" dirty="0" err="1"/>
              <a:t>values</a:t>
            </a:r>
            <a:r>
              <a:rPr lang="nl-NL" dirty="0"/>
              <a:t> </a:t>
            </a:r>
            <a:r>
              <a:rPr lang="nl-NL" dirty="0" err="1"/>
              <a:t>by</a:t>
            </a:r>
            <a:r>
              <a:rPr lang="nl-NL" dirty="0"/>
              <a:t> the </a:t>
            </a:r>
            <a:r>
              <a:rPr lang="nl-NL" dirty="0" err="1"/>
              <a:t>mean</a:t>
            </a:r>
            <a:r>
              <a:rPr lang="nl-NL" dirty="0"/>
              <a:t>.</a:t>
            </a:r>
          </a:p>
          <a:p>
            <a:pPr marL="457200" lvl="0" indent="-317500" algn="l" rtl="0">
              <a:spcBef>
                <a:spcPts val="1000"/>
              </a:spcBef>
              <a:spcAft>
                <a:spcPts val="0"/>
              </a:spcAft>
              <a:buSzPts val="1400"/>
              <a:buChar char="●"/>
            </a:pPr>
            <a:r>
              <a:rPr lang="nl-NL" dirty="0"/>
              <a:t>Max pooling: </a:t>
            </a:r>
            <a:r>
              <a:rPr lang="nl-NL" dirty="0" err="1"/>
              <a:t>replaces</a:t>
            </a:r>
            <a:r>
              <a:rPr lang="nl-NL" dirty="0"/>
              <a:t> </a:t>
            </a:r>
            <a:r>
              <a:rPr lang="nl-NL" dirty="0" err="1"/>
              <a:t>values</a:t>
            </a:r>
            <a:r>
              <a:rPr lang="nl-NL" dirty="0"/>
              <a:t> </a:t>
            </a:r>
            <a:r>
              <a:rPr lang="nl-NL" dirty="0" err="1"/>
              <a:t>by</a:t>
            </a:r>
            <a:r>
              <a:rPr lang="nl-NL" dirty="0"/>
              <a:t> the max.</a:t>
            </a:r>
            <a:endParaRPr dirty="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Algorithms – Pooling layer</a:t>
            </a:r>
            <a:endParaRPr dirty="0"/>
          </a:p>
        </p:txBody>
      </p:sp>
      <p:pic>
        <p:nvPicPr>
          <p:cNvPr id="5" name="Picture 4" descr="Diagram&#10;&#10;Description automatically generated">
            <a:extLst>
              <a:ext uri="{FF2B5EF4-FFF2-40B4-BE49-F238E27FC236}">
                <a16:creationId xmlns:a16="http://schemas.microsoft.com/office/drawing/2014/main" id="{2E9AA692-C8B6-9C78-772B-64D52A188D70}"/>
              </a:ext>
            </a:extLst>
          </p:cNvPr>
          <p:cNvPicPr>
            <a:picLocks noChangeAspect="1"/>
          </p:cNvPicPr>
          <p:nvPr/>
        </p:nvPicPr>
        <p:blipFill>
          <a:blip r:embed="rId3"/>
          <a:stretch>
            <a:fillRect/>
          </a:stretch>
        </p:blipFill>
        <p:spPr>
          <a:xfrm>
            <a:off x="5102678" y="1440481"/>
            <a:ext cx="3650178" cy="2711226"/>
          </a:xfrm>
          <a:prstGeom prst="rect">
            <a:avLst/>
          </a:prstGeom>
          <a:solidFill>
            <a:schemeClr val="tx1"/>
          </a:solidFill>
          <a:ln>
            <a:solidFill>
              <a:schemeClr val="tx1"/>
            </a:solidFill>
          </a:ln>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5575467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7239000" cy="2194440"/>
        </p:xfrm>
        <a:graphic>
          <a:graphicData uri="http://schemas.openxmlformats.org/drawingml/2006/table">
            <a:tbl>
              <a:tblPr>
                <a:noFill/>
                <a:tableStyleId>{FCEB9E11-F34E-4E75-B5CD-89FAD8C9EBFC}</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7607500" cy="2613050"/>
        </p:xfrm>
        <a:graphic>
          <a:graphicData uri="http://schemas.openxmlformats.org/drawingml/2006/table">
            <a:tbl>
              <a:tblPr>
                <a:noFill/>
                <a:tableStyleId>{FCEB9E11-F34E-4E75-B5CD-89FAD8C9EBFC}</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5" name="Google Shape;1435;p110"/>
          <p:cNvSpPr txBox="1">
            <a:spLocks noGrp="1"/>
          </p:cNvSpPr>
          <p:nvPr>
            <p:ph type="subTitle" idx="6"/>
          </p:nvPr>
        </p:nvSpPr>
        <p:spPr>
          <a:xfrm>
            <a:off x="1057860" y="3886123"/>
            <a:ext cx="7028277" cy="81235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Multiple CNN layers are stacked</a:t>
            </a:r>
          </a:p>
          <a:p>
            <a:pPr marL="285750" lvl="0" indent="-285750" algn="l" rtl="0">
              <a:spcBef>
                <a:spcPts val="0"/>
              </a:spcBef>
              <a:spcAft>
                <a:spcPts val="0"/>
              </a:spcAft>
              <a:buFont typeface="Arial" panose="020B0604020202020204" pitchFamily="34" charset="0"/>
              <a:buChar char="•"/>
            </a:pPr>
            <a:r>
              <a:rPr lang="en" dirty="0"/>
              <a:t>The final convoluted image in flatten and Dense layers are used to make the fi</a:t>
            </a:r>
            <a:r>
              <a:rPr lang="en-GB" dirty="0" err="1"/>
              <a:t>na</a:t>
            </a:r>
            <a:r>
              <a:rPr lang="en" dirty="0"/>
              <a:t>l classifications</a:t>
            </a:r>
            <a:endParaRPr dirty="0"/>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Algorithms – </a:t>
            </a:r>
            <a:r>
              <a:rPr lang="en-GB" dirty="0"/>
              <a:t>Generic architecture</a:t>
            </a:r>
            <a:endParaRPr dirty="0"/>
          </a:p>
        </p:txBody>
      </p:sp>
      <p:pic>
        <p:nvPicPr>
          <p:cNvPr id="1441" name="Google Shape;1441;p110"/>
          <p:cNvPicPr preferRelativeResize="0"/>
          <p:nvPr/>
        </p:nvPicPr>
        <p:blipFill>
          <a:blip r:embed="rId3"/>
          <a:srcRect/>
          <a:stretch/>
        </p:blipFill>
        <p:spPr>
          <a:xfrm>
            <a:off x="1057861" y="1257377"/>
            <a:ext cx="7028277" cy="2277757"/>
          </a:xfrm>
          <a:prstGeom prst="rect">
            <a:avLst/>
          </a:prstGeom>
          <a:noFill/>
          <a:ln w="2857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3719909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097F237-FC06-F373-5A12-C9A69FF04CEE}"/>
              </a:ext>
            </a:extLst>
          </p:cNvPr>
          <p:cNvSpPr>
            <a:spLocks noGrp="1"/>
          </p:cNvSpPr>
          <p:nvPr>
            <p:ph type="title"/>
          </p:nvPr>
        </p:nvSpPr>
        <p:spPr>
          <a:xfrm>
            <a:off x="1960894" y="445025"/>
            <a:ext cx="5222211" cy="572700"/>
          </a:xfrm>
        </p:spPr>
        <p:txBody>
          <a:bodyPr/>
          <a:lstStyle/>
          <a:p>
            <a:r>
              <a:rPr lang="en" dirty="0"/>
              <a:t>Algorithms – </a:t>
            </a:r>
            <a:r>
              <a:rPr lang="en-GB" dirty="0"/>
              <a:t>Object Detection</a:t>
            </a:r>
            <a:endParaRPr lang="en-PT" dirty="0"/>
          </a:p>
        </p:txBody>
      </p:sp>
      <p:sp>
        <p:nvSpPr>
          <p:cNvPr id="11" name="Subtitle 10">
            <a:extLst>
              <a:ext uri="{FF2B5EF4-FFF2-40B4-BE49-F238E27FC236}">
                <a16:creationId xmlns:a16="http://schemas.microsoft.com/office/drawing/2014/main" id="{53260F41-3C5A-9C7C-9AA4-78ED1836D545}"/>
              </a:ext>
            </a:extLst>
          </p:cNvPr>
          <p:cNvSpPr>
            <a:spLocks noGrp="1"/>
          </p:cNvSpPr>
          <p:nvPr>
            <p:ph type="subTitle" idx="2"/>
          </p:nvPr>
        </p:nvSpPr>
        <p:spPr>
          <a:xfrm>
            <a:off x="4882240" y="2033480"/>
            <a:ext cx="3287039" cy="2664992"/>
          </a:xfrm>
        </p:spPr>
        <p:txBody>
          <a:bodyPr/>
          <a:lstStyle/>
          <a:p>
            <a:pPr algn="l">
              <a:buFont typeface="Arial" panose="020B0604020202020204" pitchFamily="34" charset="0"/>
              <a:buChar char="•"/>
            </a:pPr>
            <a:r>
              <a:rPr lang="en-PT" dirty="0"/>
              <a:t>Detection divided in two stages: extraction of ROI, classification.</a:t>
            </a:r>
          </a:p>
          <a:p>
            <a:pPr algn="l">
              <a:buFont typeface="Arial" panose="020B0604020202020204" pitchFamily="34" charset="0"/>
              <a:buChar char="•"/>
            </a:pPr>
            <a:endParaRPr lang="en-PT" dirty="0"/>
          </a:p>
          <a:p>
            <a:pPr algn="l">
              <a:buFont typeface="Arial" panose="020B0604020202020204" pitchFamily="34" charset="0"/>
              <a:buChar char="•"/>
            </a:pPr>
            <a:r>
              <a:rPr lang="en-PT" dirty="0"/>
              <a:t>More computacionaly expensive, but generally gets good results.</a:t>
            </a:r>
          </a:p>
          <a:p>
            <a:pPr algn="l">
              <a:buFont typeface="Arial" panose="020B0604020202020204" pitchFamily="34" charset="0"/>
              <a:buChar char="•"/>
            </a:pPr>
            <a:endParaRPr lang="en-PT" dirty="0"/>
          </a:p>
          <a:p>
            <a:pPr algn="l">
              <a:buFont typeface="Arial" panose="020B0604020202020204" pitchFamily="34" charset="0"/>
              <a:buChar char="•"/>
            </a:pPr>
            <a:r>
              <a:rPr lang="en-PT" dirty="0"/>
              <a:t>Main model is the family R-CNN, with the last on being Faster R-CNN.</a:t>
            </a:r>
          </a:p>
          <a:p>
            <a:endParaRPr lang="en-PT" dirty="0"/>
          </a:p>
        </p:txBody>
      </p:sp>
      <p:sp>
        <p:nvSpPr>
          <p:cNvPr id="12" name="Subtitle 11">
            <a:extLst>
              <a:ext uri="{FF2B5EF4-FFF2-40B4-BE49-F238E27FC236}">
                <a16:creationId xmlns:a16="http://schemas.microsoft.com/office/drawing/2014/main" id="{DF2A7F37-7C4F-3CE8-E373-CA796C37CFE2}"/>
              </a:ext>
            </a:extLst>
          </p:cNvPr>
          <p:cNvSpPr>
            <a:spLocks noGrp="1"/>
          </p:cNvSpPr>
          <p:nvPr>
            <p:ph type="subTitle" idx="3"/>
          </p:nvPr>
        </p:nvSpPr>
        <p:spPr>
          <a:xfrm>
            <a:off x="991046" y="1280200"/>
            <a:ext cx="3287039" cy="490807"/>
          </a:xfrm>
        </p:spPr>
        <p:txBody>
          <a:bodyPr/>
          <a:lstStyle/>
          <a:p>
            <a:r>
              <a:rPr lang="en-PT" dirty="0"/>
              <a:t>Singel-stage detectors</a:t>
            </a:r>
          </a:p>
        </p:txBody>
      </p:sp>
      <p:sp>
        <p:nvSpPr>
          <p:cNvPr id="13" name="Subtitle 12">
            <a:extLst>
              <a:ext uri="{FF2B5EF4-FFF2-40B4-BE49-F238E27FC236}">
                <a16:creationId xmlns:a16="http://schemas.microsoft.com/office/drawing/2014/main" id="{EEA3F555-152B-01A3-FD9B-2B4032044CC5}"/>
              </a:ext>
            </a:extLst>
          </p:cNvPr>
          <p:cNvSpPr>
            <a:spLocks noGrp="1"/>
          </p:cNvSpPr>
          <p:nvPr>
            <p:ph type="subTitle" idx="4"/>
          </p:nvPr>
        </p:nvSpPr>
        <p:spPr>
          <a:xfrm>
            <a:off x="991046" y="2033481"/>
            <a:ext cx="3287039" cy="2664993"/>
          </a:xfrm>
        </p:spPr>
        <p:txBody>
          <a:bodyPr/>
          <a:lstStyle/>
          <a:p>
            <a:pPr algn="l">
              <a:buFont typeface="Arial" panose="020B0604020202020204" pitchFamily="34" charset="0"/>
              <a:buChar char="•"/>
            </a:pPr>
            <a:r>
              <a:rPr lang="en-PT" dirty="0"/>
              <a:t>Single network is used for classification.</a:t>
            </a:r>
          </a:p>
          <a:p>
            <a:pPr algn="l">
              <a:buFont typeface="Arial" panose="020B0604020202020204" pitchFamily="34" charset="0"/>
              <a:buChar char="•"/>
            </a:pPr>
            <a:endParaRPr lang="en-PT" dirty="0"/>
          </a:p>
          <a:p>
            <a:pPr algn="l">
              <a:buFont typeface="Arial" panose="020B0604020202020204" pitchFamily="34" charset="0"/>
              <a:buChar char="•"/>
            </a:pPr>
            <a:endParaRPr lang="en-PT" dirty="0"/>
          </a:p>
          <a:p>
            <a:pPr algn="l">
              <a:buFont typeface="Arial" panose="020B0604020202020204" pitchFamily="34" charset="0"/>
              <a:buChar char="•"/>
            </a:pPr>
            <a:r>
              <a:rPr lang="en-PT" dirty="0"/>
              <a:t>Generally faster without losing to much of predictive power.</a:t>
            </a:r>
          </a:p>
          <a:p>
            <a:pPr algn="l">
              <a:buFont typeface="Arial" panose="020B0604020202020204" pitchFamily="34" charset="0"/>
              <a:buChar char="•"/>
            </a:pPr>
            <a:endParaRPr lang="en-PT" dirty="0"/>
          </a:p>
          <a:p>
            <a:pPr algn="l">
              <a:buFont typeface="Arial" panose="020B0604020202020204" pitchFamily="34" charset="0"/>
              <a:buChar char="•"/>
            </a:pPr>
            <a:r>
              <a:rPr lang="en-PT" dirty="0"/>
              <a:t>Main model is the family YOLO (You Only Look Once), with the last on being YOLOv7.</a:t>
            </a:r>
          </a:p>
        </p:txBody>
      </p:sp>
      <p:sp>
        <p:nvSpPr>
          <p:cNvPr id="14" name="Subtitle 11">
            <a:extLst>
              <a:ext uri="{FF2B5EF4-FFF2-40B4-BE49-F238E27FC236}">
                <a16:creationId xmlns:a16="http://schemas.microsoft.com/office/drawing/2014/main" id="{7F5C00C0-0DDB-2717-3638-18D818BED864}"/>
              </a:ext>
            </a:extLst>
          </p:cNvPr>
          <p:cNvSpPr txBox="1">
            <a:spLocks/>
          </p:cNvSpPr>
          <p:nvPr/>
        </p:nvSpPr>
        <p:spPr>
          <a:xfrm>
            <a:off x="4882240" y="1280199"/>
            <a:ext cx="3287039" cy="490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r>
              <a:rPr lang="en-PT" dirty="0"/>
              <a:t>Two-stage detectors</a:t>
            </a:r>
          </a:p>
        </p:txBody>
      </p:sp>
    </p:spTree>
    <p:extLst>
      <p:ext uri="{BB962C8B-B14F-4D97-AF65-F5344CB8AC3E}">
        <p14:creationId xmlns:p14="http://schemas.microsoft.com/office/powerpoint/2010/main" val="4569672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3738</Words>
  <Application>Microsoft Macintosh PowerPoint</Application>
  <PresentationFormat>On-screen Show (16:9)</PresentationFormat>
  <Paragraphs>828</Paragraphs>
  <Slides>114</Slides>
  <Notes>112</Notes>
  <HiddenSlides>94</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114</vt:i4>
      </vt:variant>
    </vt:vector>
  </HeadingPairs>
  <TitlesOfParts>
    <vt:vector size="137" baseType="lpstr">
      <vt:lpstr>Mako</vt:lpstr>
      <vt:lpstr>Vidaloka</vt:lpstr>
      <vt:lpstr>Roboto Medium</vt:lpstr>
      <vt:lpstr>Merriweather Light</vt:lpstr>
      <vt:lpstr>Crimson Text</vt:lpstr>
      <vt:lpstr>Montserrat</vt:lpstr>
      <vt:lpstr>Open Sans SemiBold</vt:lpstr>
      <vt:lpstr>Oswald</vt:lpstr>
      <vt:lpstr>Merriweather</vt:lpstr>
      <vt:lpstr>Proxima Nova Semibold</vt:lpstr>
      <vt:lpstr>Amatic SC</vt:lpstr>
      <vt:lpstr>PT Sans</vt:lpstr>
      <vt:lpstr>Lato</vt:lpstr>
      <vt:lpstr>Arial</vt:lpstr>
      <vt:lpstr>Open Sans</vt:lpstr>
      <vt:lpstr>Proxima Nova</vt:lpstr>
      <vt:lpstr>Montserrat Medium</vt:lpstr>
      <vt:lpstr>Russo One</vt:lpstr>
      <vt:lpstr>Calibri</vt:lpstr>
      <vt:lpstr>Josefin Sans</vt:lpstr>
      <vt:lpstr>Minimalist Business Slides XL by Slidesgo</vt:lpstr>
      <vt:lpstr>Slidesgo Final Pages</vt:lpstr>
      <vt:lpstr>Slidesgo Final Pages</vt:lpstr>
      <vt:lpstr>Comparison between interpretability methods in object detection</vt:lpstr>
      <vt:lpstr>Table of contents</vt:lpstr>
      <vt:lpstr>Computer Vision</vt:lpstr>
      <vt:lpstr>What is it?</vt:lpstr>
      <vt:lpstr>Type of computer vision problems</vt:lpstr>
      <vt:lpstr>Algorithms – Convolution layer</vt:lpstr>
      <vt:lpstr>Algorithms – Pooling layer</vt:lpstr>
      <vt:lpstr>Algorithms – Generic architecture</vt:lpstr>
      <vt:lpstr>Algorithms – Object Detection</vt:lpstr>
      <vt:lpstr>Explainable AI</vt:lpstr>
      <vt:lpstr>Interpretability reasons</vt:lpstr>
      <vt:lpstr>XAI Methods</vt:lpstr>
      <vt:lpstr>XAI – Approaches</vt:lpstr>
      <vt:lpstr>XAI – Approaches</vt:lpstr>
      <vt:lpstr>XAI – Post-hoc Approaches</vt:lpstr>
      <vt:lpstr>XAI – Evaluation of saliency maps</vt:lpstr>
      <vt:lpstr>Experiments &amp; Results </vt:lpstr>
      <vt:lpstr>Results - Prerequisites</vt:lpstr>
      <vt:lpstr>Results – Comparison</vt:lpstr>
      <vt:lpstr>Results – Comparison</vt:lpstr>
      <vt:lpstr> Results – Artifact Data</vt:lpstr>
      <vt:lpstr> Results – Artifact Data</vt:lpstr>
      <vt:lpstr>Proposed work structure</vt:lpstr>
      <vt:lpstr>Thanks</vt:lpstr>
      <vt:lpstr>ANEXO</vt:lpstr>
      <vt:lpstr>Contents of this template</vt:lpstr>
      <vt:lpstr>Table of contents</vt:lpstr>
      <vt:lpstr>Introduction</vt:lpstr>
      <vt:lpstr>—Someone Famous</vt:lpstr>
      <vt:lpstr>—Someone Famous</vt:lpstr>
      <vt:lpstr>The slide title goes here!</vt:lpstr>
      <vt:lpstr>The slide title goes here!</vt:lpstr>
      <vt:lpstr>Whoa!</vt:lpstr>
      <vt:lpstr>Introduction</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cp:lastModifiedBy>Diogo Carvalho</cp:lastModifiedBy>
  <cp:revision>15</cp:revision>
  <dcterms:modified xsi:type="dcterms:W3CDTF">2023-09-20T11:53:19Z</dcterms:modified>
</cp:coreProperties>
</file>